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9" r:id="rId3"/>
  </p:sldMasterIdLst>
  <p:notesMasterIdLst>
    <p:notesMasterId r:id="rId19"/>
  </p:notesMasterIdLst>
  <p:sldIdLst>
    <p:sldId id="257" r:id="rId4"/>
    <p:sldId id="298" r:id="rId5"/>
    <p:sldId id="260" r:id="rId6"/>
    <p:sldId id="299" r:id="rId7"/>
    <p:sldId id="300" r:id="rId8"/>
    <p:sldId id="301" r:id="rId9"/>
    <p:sldId id="302" r:id="rId10"/>
    <p:sldId id="303" r:id="rId11"/>
    <p:sldId id="304" r:id="rId12"/>
    <p:sldId id="1405" r:id="rId13"/>
    <p:sldId id="1406" r:id="rId14"/>
    <p:sldId id="1407" r:id="rId15"/>
    <p:sldId id="490" r:id="rId16"/>
    <p:sldId id="1408" r:id="rId17"/>
    <p:sldId id="14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4051D-3E7B-4AD0-B390-903488277B35}" type="datetimeFigureOut">
              <a:rPr lang="en-US" smtClean="0"/>
              <a:t>6/8/2024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0634A-DEED-4186-ABCE-6C6C5756218E}" type="slidenum">
              <a:rPr lang="en-US" smtClean="0"/>
              <a:t>‹#›</a:t>
            </a:fld>
            <a:endParaRPr lang="en-US"/>
          </a:p>
        </p:txBody>
      </p:sp>
    </p:spTree>
    <p:extLst>
      <p:ext uri="{BB962C8B-B14F-4D97-AF65-F5344CB8AC3E}">
        <p14:creationId xmlns:p14="http://schemas.microsoft.com/office/powerpoint/2010/main" val="306595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732 of 3540 County Employees can afford less than $1,000 per month in housing costs.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3AD9D-4E50-4938-AA92-F419A78BED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91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2400" cap="all" baseline="0">
                <a:solidFill>
                  <a:srgbClr val="58595B"/>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rgbClr val="58595B"/>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E15DBA-1081-4A95-A38C-BBADF69C468A}" type="datetimeFigureOut">
              <a:rPr lang="en-US" smtClean="0"/>
              <a:t>6/8/2024</a:t>
            </a:fld>
            <a:endParaRPr lang="en-US"/>
          </a:p>
        </p:txBody>
      </p:sp>
      <p:sp>
        <p:nvSpPr>
          <p:cNvPr id="6" name="Slide Number Placeholder 5"/>
          <p:cNvSpPr>
            <a:spLocks noGrp="1"/>
          </p:cNvSpPr>
          <p:nvPr>
            <p:ph type="sldNum" sz="quarter" idx="12"/>
          </p:nvPr>
        </p:nvSpPr>
        <p:spPr/>
        <p:txBody>
          <a:bodyPr/>
          <a:lstStyle/>
          <a:p>
            <a:fld id="{53D21462-AD79-4DA9-8095-72A5A9241370}"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14400" y="3398520"/>
            <a:ext cx="10464800" cy="1588"/>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1" name="Picture 10" descr="pascocounty_rgb_tag smalle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40801" y="5486401"/>
            <a:ext cx="3022849" cy="1069257"/>
          </a:xfrm>
          <a:prstGeom prst="rect">
            <a:avLst/>
          </a:prstGeom>
          <a:noFill/>
          <a:ln>
            <a:noFill/>
          </a:ln>
          <a:effectLst/>
        </p:spPr>
      </p:pic>
    </p:spTree>
    <p:extLst>
      <p:ext uri="{BB962C8B-B14F-4D97-AF65-F5344CB8AC3E}">
        <p14:creationId xmlns:p14="http://schemas.microsoft.com/office/powerpoint/2010/main" val="2167401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A2006A-36D4-453D-AA8F-57E5861BAD98}" type="datetimeFigureOut">
              <a:rPr lang="en-US">
                <a:solidFill>
                  <a:prstClr val="black">
                    <a:tint val="75000"/>
                  </a:prstClr>
                </a:solidFill>
              </a:rPr>
              <a:pPr/>
              <a:t>6/8/2024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EC14AE-5287-46C4-8AD7-B70FAF9135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9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A2006A-36D4-453D-AA8F-57E5861BAD98}" type="datetimeFigureOut">
              <a:rPr lang="en-US">
                <a:solidFill>
                  <a:prstClr val="black">
                    <a:tint val="75000"/>
                  </a:prstClr>
                </a:solidFill>
              </a:rPr>
              <a:pPr/>
              <a:t>6/8/2024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EC14AE-5287-46C4-8AD7-B70FAF9135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69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A2006A-36D4-453D-AA8F-57E5861BAD98}" type="datetimeFigureOut">
              <a:rPr lang="en-US">
                <a:solidFill>
                  <a:prstClr val="black">
                    <a:tint val="75000"/>
                  </a:prstClr>
                </a:solidFill>
              </a:rPr>
              <a:pPr/>
              <a:t>6/8/2024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EC14AE-5287-46C4-8AD7-B70FAF9135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34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A2006A-36D4-453D-AA8F-57E5861BAD98}" type="datetimeFigureOut">
              <a:rPr lang="en-US">
                <a:solidFill>
                  <a:prstClr val="black">
                    <a:tint val="75000"/>
                  </a:prstClr>
                </a:solidFill>
              </a:rPr>
              <a:pPr/>
              <a:t>6/8/2024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EC14AE-5287-46C4-8AD7-B70FAF9135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202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2006A-36D4-453D-AA8F-57E5861BAD98}" type="datetimeFigureOut">
              <a:rPr lang="en-US">
                <a:solidFill>
                  <a:prstClr val="black">
                    <a:tint val="75000"/>
                  </a:prstClr>
                </a:solidFill>
              </a:rPr>
              <a:pPr/>
              <a:t>6/8/2024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EC14AE-5287-46C4-8AD7-B70FAF9135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325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A2006A-36D4-453D-AA8F-57E5861BAD98}" type="datetimeFigureOut">
              <a:rPr lang="en-US">
                <a:solidFill>
                  <a:prstClr val="black">
                    <a:tint val="75000"/>
                  </a:prstClr>
                </a:solidFill>
              </a:rPr>
              <a:pPr/>
              <a:t>6/8/2024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EC14AE-5287-46C4-8AD7-B70FAF9135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878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A2006A-36D4-453D-AA8F-57E5861BAD98}" type="datetimeFigureOut">
              <a:rPr lang="en-US">
                <a:solidFill>
                  <a:prstClr val="black">
                    <a:tint val="75000"/>
                  </a:prstClr>
                </a:solidFill>
              </a:rPr>
              <a:pPr/>
              <a:t>6/8/2024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EC14AE-5287-46C4-8AD7-B70FAF9135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25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2006A-36D4-453D-AA8F-57E5861BAD98}" type="datetimeFigureOut">
              <a:rPr lang="en-US">
                <a:solidFill>
                  <a:prstClr val="black">
                    <a:tint val="75000"/>
                  </a:prstClr>
                </a:solidFill>
              </a:rPr>
              <a:pPr/>
              <a:t>6/8/2024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EC14AE-5287-46C4-8AD7-B70FAF9135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228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2006A-36D4-453D-AA8F-57E5861BAD98}" type="datetimeFigureOut">
              <a:rPr lang="en-US">
                <a:solidFill>
                  <a:prstClr val="black">
                    <a:tint val="75000"/>
                  </a:prstClr>
                </a:solidFill>
              </a:rPr>
              <a:pPr/>
              <a:t>6/8/2024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EC14AE-5287-46C4-8AD7-B70FAF9135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578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Agenda Item N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819400"/>
            <a:ext cx="10972800" cy="990600"/>
          </a:xfrm>
        </p:spPr>
        <p:txBody>
          <a:bodyPr>
            <a:normAutofit/>
          </a:bodyPr>
          <a:lstStyle>
            <a:lvl1pPr>
              <a:defRPr sz="2400" baseline="0">
                <a:latin typeface="+mj-lt"/>
              </a:defRPr>
            </a:lvl1pPr>
          </a:lstStyle>
          <a:p>
            <a:r>
              <a:rPr lang="en-US" dirty="0"/>
              <a:t>Subtitle/Agenda Item no.</a:t>
            </a:r>
          </a:p>
        </p:txBody>
      </p:sp>
      <p:sp>
        <p:nvSpPr>
          <p:cNvPr id="3" name="Date Placeholder 2"/>
          <p:cNvSpPr>
            <a:spLocks noGrp="1"/>
          </p:cNvSpPr>
          <p:nvPr>
            <p:ph type="dt" sz="half" idx="10"/>
          </p:nvPr>
        </p:nvSpPr>
        <p:spPr/>
        <p:txBody>
          <a:bodyPr/>
          <a:lstStyle/>
          <a:p>
            <a:fld id="{C7E15DBA-1081-4A95-A38C-BBADF69C468A}" type="datetimeFigureOut">
              <a:rPr lang="en-US" smtClean="0"/>
              <a:t>6/8/2024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D21462-AD79-4DA9-8095-72A5A9241370}" type="slidenum">
              <a:rPr lang="en-US" smtClean="0"/>
              <a:t>‹#›</a:t>
            </a:fld>
            <a:endParaRPr lang="en-US"/>
          </a:p>
        </p:txBody>
      </p:sp>
      <p:pic>
        <p:nvPicPr>
          <p:cNvPr id="6" name="Picture 2" descr="C:\Users\pbaracaldo\Pictures\swoosh_rgb-orang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0" y="3657601"/>
            <a:ext cx="6510867" cy="4439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pbaracaldo\Downloads\sun-bird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2801" y="6013939"/>
            <a:ext cx="868127" cy="64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82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mj-lt"/>
              </a:defRPr>
            </a:lvl1pPr>
          </a:lstStyle>
          <a:p>
            <a:r>
              <a:rPr lang="en-US" dirty="0"/>
              <a:t>Click to edit Master title style</a:t>
            </a:r>
          </a:p>
        </p:txBody>
      </p:sp>
      <p:sp>
        <p:nvSpPr>
          <p:cNvPr id="3" name="Content Placeholder 2"/>
          <p:cNvSpPr>
            <a:spLocks noGrp="1"/>
          </p:cNvSpPr>
          <p:nvPr>
            <p:ph idx="1"/>
          </p:nvPr>
        </p:nvSpPr>
        <p:spPr>
          <a:xfrm>
            <a:off x="-304800" y="914400"/>
            <a:ext cx="10972800" cy="4876800"/>
          </a:xfrm>
        </p:spPr>
        <p:txBody>
          <a:bodyPr>
            <a:normAutofit/>
          </a:bodyPr>
          <a:lstStyle>
            <a:lvl1pPr marL="182880" indent="-182880">
              <a:buClr>
                <a:srgbClr val="DF7A00"/>
              </a:buClr>
              <a:buFont typeface="Wingdings" panose="05000000000000000000" pitchFamily="2" charset="2"/>
              <a:buChar char="Ø"/>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3C6EC1-8F33-4665-B636-949CE83BA99A}" type="datetimeFigureOut">
              <a:rPr lang="en-US" smtClean="0"/>
              <a:pPr/>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2E7299-3C36-46FB-AD0E-02308AFA07DE}" type="slidenum">
              <a:rPr lang="en-US" smtClean="0"/>
              <a:pPr/>
              <a:t>‹#›</a:t>
            </a:fld>
            <a:endParaRPr lang="en-US" dirty="0"/>
          </a:p>
        </p:txBody>
      </p:sp>
    </p:spTree>
    <p:extLst>
      <p:ext uri="{BB962C8B-B14F-4D97-AF65-F5344CB8AC3E}">
        <p14:creationId xmlns:p14="http://schemas.microsoft.com/office/powerpoint/2010/main" val="12400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mj-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182880" indent="-182880">
              <a:buClr>
                <a:srgbClr val="DF7A00"/>
              </a:buClr>
              <a:buFont typeface="Wingdings" panose="05000000000000000000" pitchFamily="2" charset="2"/>
              <a:buChar char="Ø"/>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3C6EC1-8F33-4665-B636-949CE83BA99A}"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E7299-3C36-46FB-AD0E-02308AFA07DE}" type="slidenum">
              <a:rPr lang="en-US" smtClean="0"/>
              <a:t>‹#›</a:t>
            </a:fld>
            <a:endParaRPr lang="en-US"/>
          </a:p>
        </p:txBody>
      </p:sp>
    </p:spTree>
    <p:extLst>
      <p:ext uri="{BB962C8B-B14F-4D97-AF65-F5344CB8AC3E}">
        <p14:creationId xmlns:p14="http://schemas.microsoft.com/office/powerpoint/2010/main" val="80275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mj-lt"/>
              </a:defRPr>
            </a:lvl1pPr>
          </a:lstStyle>
          <a:p>
            <a:r>
              <a:rPr lang="en-US" dirty="0"/>
              <a:t>Click to edit Master title style</a:t>
            </a:r>
          </a:p>
        </p:txBody>
      </p:sp>
      <p:sp>
        <p:nvSpPr>
          <p:cNvPr id="3" name="Content Placeholder 2"/>
          <p:cNvSpPr>
            <a:spLocks noGrp="1"/>
          </p:cNvSpPr>
          <p:nvPr>
            <p:ph sz="half" idx="1"/>
          </p:nvPr>
        </p:nvSpPr>
        <p:spPr>
          <a:xfrm>
            <a:off x="609600" y="1673352"/>
            <a:ext cx="5384800" cy="4718304"/>
          </a:xfrm>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3352"/>
            <a:ext cx="5384800" cy="4718304"/>
          </a:xfrm>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43C6EC1-8F33-4665-B636-949CE83BA99A}" type="datetimeFigureOut">
              <a:rPr lang="en-US" smtClean="0"/>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E7299-3C36-46FB-AD0E-02308AFA07DE}" type="slidenum">
              <a:rPr lang="en-US" smtClean="0"/>
              <a:t>‹#›</a:t>
            </a:fld>
            <a:endParaRPr lang="en-US"/>
          </a:p>
        </p:txBody>
      </p:sp>
    </p:spTree>
    <p:extLst>
      <p:ext uri="{BB962C8B-B14F-4D97-AF65-F5344CB8AC3E}">
        <p14:creationId xmlns:p14="http://schemas.microsoft.com/office/powerpoint/2010/main" val="150577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659" y="533400"/>
            <a:ext cx="10972800" cy="990600"/>
          </a:xfrm>
        </p:spPr>
        <p:txBody>
          <a:bodyPr>
            <a:normAutofit/>
          </a:bodyPr>
          <a:lstStyle>
            <a:lvl1pPr>
              <a:defRPr sz="2400">
                <a:latin typeface="+mj-lt"/>
              </a:defRPr>
            </a:lvl1pPr>
          </a:lstStyle>
          <a:p>
            <a:r>
              <a:rPr lang="en-US" dirty="0"/>
              <a:t>Click to edit Master title style</a:t>
            </a:r>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sz="2400" b="0" baseline="0">
                <a:solidFill>
                  <a:srgbClr val="58595B"/>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38400"/>
            <a:ext cx="5242560" cy="3951288"/>
          </a:xfrm>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lang="en-US" sz="2400" b="0" kern="1200" dirty="0" smtClean="0">
                <a:solidFill>
                  <a:srgbClr val="58595B"/>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39840" y="2438400"/>
            <a:ext cx="5242560" cy="3951288"/>
          </a:xfrm>
        </p:spPr>
        <p:txBody>
          <a:bodyPr>
            <a:normAutofit/>
          </a:bodyPr>
          <a:lstStyle>
            <a:lvl1pPr>
              <a:defRPr sz="2400">
                <a:latin typeface="+mj-lt"/>
                <a:ea typeface="MingLiU-ExtB" panose="02020500000000000000" pitchFamily="18" charset="-120"/>
              </a:defRPr>
            </a:lvl1pPr>
            <a:lvl2pPr>
              <a:defRPr sz="2400">
                <a:latin typeface="+mj-lt"/>
                <a:ea typeface="MingLiU-ExtB" panose="02020500000000000000" pitchFamily="18" charset="-120"/>
              </a:defRPr>
            </a:lvl2pPr>
            <a:lvl3pPr>
              <a:defRPr sz="2400">
                <a:latin typeface="+mj-lt"/>
                <a:ea typeface="MingLiU-ExtB" panose="02020500000000000000" pitchFamily="18" charset="-120"/>
              </a:defRPr>
            </a:lvl3pPr>
            <a:lvl4pPr>
              <a:defRPr sz="2400">
                <a:latin typeface="+mj-lt"/>
                <a:ea typeface="MingLiU-ExtB" panose="02020500000000000000" pitchFamily="18" charset="-120"/>
              </a:defRPr>
            </a:lvl4pPr>
            <a:lvl5pPr>
              <a:defRPr sz="2400">
                <a:latin typeface="+mj-lt"/>
                <a:ea typeface="MingLiU-ExtB" panose="02020500000000000000" pitchFamily="18" charset="-12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43C6EC1-8F33-4665-B636-949CE83BA99A}" type="datetimeFigureOut">
              <a:rPr lang="en-US" smtClean="0"/>
              <a:t>6/8/2024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2E7299-3C36-46FB-AD0E-02308AFA07DE}"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865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mj-lt"/>
              </a:defRPr>
            </a:lvl1pPr>
          </a:lstStyle>
          <a:p>
            <a:r>
              <a:rPr lang="en-US" dirty="0"/>
              <a:t>Click to edit Master title style</a:t>
            </a:r>
          </a:p>
        </p:txBody>
      </p:sp>
      <p:sp>
        <p:nvSpPr>
          <p:cNvPr id="3" name="Date Placeholder 2"/>
          <p:cNvSpPr>
            <a:spLocks noGrp="1"/>
          </p:cNvSpPr>
          <p:nvPr>
            <p:ph type="dt" sz="half" idx="10"/>
          </p:nvPr>
        </p:nvSpPr>
        <p:spPr/>
        <p:txBody>
          <a:bodyPr/>
          <a:lstStyle/>
          <a:p>
            <a:fld id="{F43C6EC1-8F33-4665-B636-949CE83BA99A}" type="datetimeFigureOut">
              <a:rPr lang="en-US" smtClean="0"/>
              <a:t>6/8/2024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2E7299-3C36-46FB-AD0E-02308AFA07DE}" type="slidenum">
              <a:rPr lang="en-US" smtClean="0"/>
              <a:t>‹#›</a:t>
            </a:fld>
            <a:endParaRPr lang="en-US"/>
          </a:p>
        </p:txBody>
      </p:sp>
    </p:spTree>
    <p:extLst>
      <p:ext uri="{BB962C8B-B14F-4D97-AF65-F5344CB8AC3E}">
        <p14:creationId xmlns:p14="http://schemas.microsoft.com/office/powerpoint/2010/main" val="426860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A2006A-36D4-453D-AA8F-57E5861BAD98}" type="datetimeFigureOut">
              <a:rPr lang="en-US">
                <a:solidFill>
                  <a:prstClr val="black">
                    <a:tint val="75000"/>
                  </a:prstClr>
                </a:solidFill>
              </a:rPr>
              <a:pPr/>
              <a:t>6/8/2024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EC14AE-5287-46C4-8AD7-B70FAF9135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897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2006A-36D4-453D-AA8F-57E5861BAD98}" type="datetimeFigureOut">
              <a:rPr lang="en-US">
                <a:solidFill>
                  <a:prstClr val="black">
                    <a:tint val="75000"/>
                  </a:prstClr>
                </a:solidFill>
              </a:rPr>
              <a:pPr/>
              <a:t>6/8/2024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EC14AE-5287-46C4-8AD7-B70FAF9135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9414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C7E15DBA-1081-4A95-A38C-BBADF69C468A}" type="datetimeFigureOut">
              <a:rPr lang="en-US" smtClean="0"/>
              <a:t>6/8/2024</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53D21462-AD79-4DA9-8095-72A5A9241370}" type="slidenum">
              <a:rPr lang="en-US" smtClean="0"/>
              <a:t>‹#›</a:t>
            </a:fld>
            <a:endParaRPr lang="en-US"/>
          </a:p>
        </p:txBody>
      </p:sp>
    </p:spTree>
    <p:extLst>
      <p:ext uri="{BB962C8B-B14F-4D97-AF65-F5344CB8AC3E}">
        <p14:creationId xmlns:p14="http://schemas.microsoft.com/office/powerpoint/2010/main" val="3407366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400" kern="1200" spc="-100" baseline="0">
          <a:solidFill>
            <a:srgbClr val="58595B"/>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spcBef>
          <a:spcPct val="20000"/>
        </a:spcBef>
        <a:buClr>
          <a:srgbClr val="DF7A00"/>
        </a:buClr>
        <a:buSzPct val="85000"/>
        <a:buFont typeface="Wingdings" panose="05000000000000000000" pitchFamily="2" charset="2"/>
        <a:buChar char="Ø"/>
        <a:defRPr sz="2400" kern="1200">
          <a:solidFill>
            <a:srgbClr val="58595B"/>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rgbClr val="58595B"/>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400" kern="1200">
          <a:solidFill>
            <a:srgbClr val="58595B"/>
          </a:solidFill>
          <a:latin typeface="Myriad Pro"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400" kern="1200">
          <a:solidFill>
            <a:srgbClr val="58595B"/>
          </a:solidFill>
          <a:latin typeface="Myriad Pro"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400" kern="1200" baseline="0">
          <a:solidFill>
            <a:srgbClr val="58595B"/>
          </a:solidFill>
          <a:latin typeface="Myriad Pro"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C7E15DBA-1081-4A95-A38C-BBADF69C468A}" type="datetimeFigureOut">
              <a:rPr lang="en-US" smtClean="0"/>
              <a:t>6/8/2024</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53D21462-AD79-4DA9-8095-72A5A9241370}" type="slidenum">
              <a:rPr lang="en-US" smtClean="0"/>
              <a:t>‹#›</a:t>
            </a:fld>
            <a:endParaRPr lang="en-US"/>
          </a:p>
        </p:txBody>
      </p:sp>
      <p:pic>
        <p:nvPicPr>
          <p:cNvPr id="9" name="Picture 2" descr="C:\Users\pbaracaldo\Pictures\swoosh_rgb-oran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176" y="1194015"/>
            <a:ext cx="6510867" cy="4439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pbaracaldo\Downloads\sun-bird_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72801" y="6013939"/>
            <a:ext cx="868127" cy="64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2379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xStyles>
    <p:titleStyle>
      <a:lvl1pPr algn="l" defTabSz="914400" rtl="0" eaLnBrk="1" latinLnBrk="0" hangingPunct="1">
        <a:spcBef>
          <a:spcPct val="0"/>
        </a:spcBef>
        <a:buNone/>
        <a:defRPr sz="2400" kern="1200" spc="-100" baseline="0">
          <a:solidFill>
            <a:srgbClr val="58595B"/>
          </a:solidFill>
          <a:latin typeface="+mj-lt"/>
          <a:ea typeface="+mj-ea"/>
          <a:cs typeface="+mj-cs"/>
        </a:defRPr>
      </a:lvl1pPr>
    </p:titleStyle>
    <p:bodyStyle>
      <a:lvl1pPr marL="182880" indent="-182880" algn="l" defTabSz="914400" rtl="0" eaLnBrk="1" latinLnBrk="0" hangingPunct="1">
        <a:spcBef>
          <a:spcPct val="20000"/>
        </a:spcBef>
        <a:buClr>
          <a:srgbClr val="DF7A00"/>
        </a:buClr>
        <a:buSzPct val="85000"/>
        <a:buFont typeface="Wingdings" panose="05000000000000000000" pitchFamily="2" charset="2"/>
        <a:buChar char="Ø"/>
        <a:defRPr sz="2400" kern="1200">
          <a:solidFill>
            <a:srgbClr val="58595B"/>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rgbClr val="58595B"/>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400" kern="1200">
          <a:solidFill>
            <a:srgbClr val="58595B"/>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400" kern="1200">
          <a:solidFill>
            <a:srgbClr val="58595B"/>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400" kern="1200" baseline="0">
          <a:solidFill>
            <a:srgbClr val="58595B"/>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2006A-36D4-453D-AA8F-57E5861BAD98}" type="datetimeFigureOut">
              <a:rPr lang="en-US" smtClean="0">
                <a:solidFill>
                  <a:prstClr val="black">
                    <a:tint val="75000"/>
                  </a:prstClr>
                </a:solidFill>
              </a:rPr>
              <a:pPr/>
              <a:t>6/8/2024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C14AE-5287-46C4-8AD7-B70FAF9135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13160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tmp"/><Relationship Id="rId4" Type="http://schemas.openxmlformats.org/officeDocument/2006/relationships/image" Target="../media/image9.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a:latin typeface="Myriad Pro"/>
              </a:rPr>
              <a:t>Affordable housing Initiatives</a:t>
            </a:r>
          </a:p>
        </p:txBody>
      </p:sp>
      <p:sp>
        <p:nvSpPr>
          <p:cNvPr id="5" name="Subtitle 4"/>
          <p:cNvSpPr>
            <a:spLocks noGrp="1"/>
          </p:cNvSpPr>
          <p:nvPr>
            <p:ph type="subTitle" idx="1"/>
          </p:nvPr>
        </p:nvSpPr>
        <p:spPr/>
        <p:txBody>
          <a:bodyPr>
            <a:normAutofit lnSpcReduction="10000"/>
          </a:bodyPr>
          <a:lstStyle/>
          <a:p>
            <a:r>
              <a:rPr lang="en-US" dirty="0">
                <a:latin typeface="Myriad Pro"/>
              </a:rPr>
              <a:t>Marcy Esbjerg</a:t>
            </a:r>
          </a:p>
          <a:p>
            <a:r>
              <a:rPr lang="en-US" dirty="0">
                <a:latin typeface="Myriad Pro"/>
              </a:rPr>
              <a:t>Director</a:t>
            </a:r>
          </a:p>
          <a:p>
            <a:r>
              <a:rPr lang="en-US" dirty="0">
                <a:latin typeface="Myriad Pro"/>
              </a:rPr>
              <a:t>Community Development</a:t>
            </a:r>
          </a:p>
          <a:p>
            <a:r>
              <a:rPr lang="en-US" dirty="0">
                <a:latin typeface="Myriad Pro"/>
              </a:rPr>
              <a:t>NCDA 55</a:t>
            </a:r>
            <a:r>
              <a:rPr lang="en-US" baseline="30000" dirty="0">
                <a:latin typeface="Myriad Pro"/>
              </a:rPr>
              <a:t>th</a:t>
            </a:r>
            <a:r>
              <a:rPr lang="en-US" dirty="0">
                <a:latin typeface="Myriad Pro"/>
              </a:rPr>
              <a:t> Annual Conference, Cambridge, MA</a:t>
            </a:r>
          </a:p>
        </p:txBody>
      </p:sp>
      <p:pic>
        <p:nvPicPr>
          <p:cNvPr id="2" name="Picture 1" descr="A logo for a company&#10;&#10;Description automatically generated">
            <a:extLst>
              <a:ext uri="{FF2B5EF4-FFF2-40B4-BE49-F238E27FC236}">
                <a16:creationId xmlns:a16="http://schemas.microsoft.com/office/drawing/2014/main" id="{36DB103C-6826-54A3-E766-1734380F1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43" y="5342021"/>
            <a:ext cx="2523041" cy="1171073"/>
          </a:xfrm>
          <a:prstGeom prst="rect">
            <a:avLst/>
          </a:prstGeom>
        </p:spPr>
      </p:pic>
    </p:spTree>
    <p:extLst>
      <p:ext uri="{BB962C8B-B14F-4D97-AF65-F5344CB8AC3E}">
        <p14:creationId xmlns:p14="http://schemas.microsoft.com/office/powerpoint/2010/main" val="267665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lstStyle/>
          <a:p>
            <a:pPr algn="ctr"/>
            <a:r>
              <a:rPr lang="en-US" dirty="0">
                <a:latin typeface="Arial" panose="020B0604020202020204" pitchFamily="34" charset="0"/>
                <a:cs typeface="Arial" panose="020B0604020202020204" pitchFamily="34" charset="0"/>
              </a:rPr>
              <a:t>Staff Recommended Initial Strategies To Increase Supply of Affordable Housing</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Mobility/Impact Fee Reductions for Affordable Housing</a:t>
            </a:r>
          </a:p>
          <a:p>
            <a:pPr lvl="1"/>
            <a:r>
              <a:rPr lang="en-US" dirty="0"/>
              <a:t>Already adopted in 2023</a:t>
            </a:r>
          </a:p>
          <a:p>
            <a:pPr lvl="1"/>
            <a:r>
              <a:rPr lang="en-US" dirty="0"/>
              <a:t>100% reduction for housing below 80% of AMI</a:t>
            </a:r>
          </a:p>
          <a:p>
            <a:pPr lvl="1"/>
            <a:r>
              <a:rPr lang="en-US" dirty="0"/>
              <a:t>75% reduction for nonprofits below 120% of AMI</a:t>
            </a:r>
          </a:p>
          <a:p>
            <a:pPr lvl="1"/>
            <a:r>
              <a:rPr lang="en-US" dirty="0"/>
              <a:t>Not available if invoke Live Local</a:t>
            </a:r>
          </a:p>
          <a:p>
            <a:endParaRPr lang="en-US" dirty="0"/>
          </a:p>
          <a:p>
            <a:pPr marL="0" indent="0">
              <a:buNone/>
            </a:pPr>
            <a:r>
              <a:rPr lang="en-US" b="1" dirty="0" err="1"/>
              <a:t>LDC</a:t>
            </a:r>
            <a:r>
              <a:rPr lang="en-US" b="1" dirty="0"/>
              <a:t> changes to allow Accessory Dwelling Units (</a:t>
            </a:r>
            <a:r>
              <a:rPr lang="en-US" b="1" dirty="0" err="1"/>
              <a:t>ADUs</a:t>
            </a:r>
            <a:r>
              <a:rPr lang="en-US" b="1" dirty="0"/>
              <a:t>)</a:t>
            </a:r>
          </a:p>
          <a:p>
            <a:pPr lvl="1"/>
            <a:r>
              <a:rPr lang="en-US" dirty="0"/>
              <a:t>Currently only allowed in a few </a:t>
            </a:r>
            <a:r>
              <a:rPr lang="en-US" dirty="0" err="1"/>
              <a:t>MPUDs</a:t>
            </a:r>
            <a:endParaRPr lang="en-US" dirty="0"/>
          </a:p>
          <a:p>
            <a:pPr lvl="1"/>
            <a:r>
              <a:rPr lang="en-US" dirty="0"/>
              <a:t>Codify the </a:t>
            </a:r>
            <a:r>
              <a:rPr lang="en-US" dirty="0" err="1"/>
              <a:t>MPUD</a:t>
            </a:r>
            <a:r>
              <a:rPr lang="en-US" dirty="0"/>
              <a:t> </a:t>
            </a:r>
            <a:r>
              <a:rPr lang="en-US" dirty="0" err="1"/>
              <a:t>ADU</a:t>
            </a:r>
            <a:r>
              <a:rPr lang="en-US" dirty="0"/>
              <a:t> standards into the </a:t>
            </a:r>
            <a:r>
              <a:rPr lang="en-US" dirty="0" err="1"/>
              <a:t>LDC</a:t>
            </a:r>
            <a:r>
              <a:rPr lang="en-US" dirty="0"/>
              <a:t> for all residential zoning districts</a:t>
            </a:r>
          </a:p>
          <a:p>
            <a:endParaRPr lang="en-US" dirty="0"/>
          </a:p>
          <a:p>
            <a:pPr marL="0" indent="0">
              <a:buNone/>
            </a:pPr>
            <a:r>
              <a:rPr lang="en-US" b="1" dirty="0"/>
              <a:t>LDC changes to allow additional infill density</a:t>
            </a:r>
            <a:r>
              <a:rPr lang="en-US" dirty="0"/>
              <a:t> (e.g. single family unit to duplex or quadruplex)</a:t>
            </a:r>
          </a:p>
          <a:p>
            <a:pPr lvl="1"/>
            <a:r>
              <a:rPr lang="en-US" dirty="0"/>
              <a:t>Identify appropriate lot sizes and infill locations with adequate land/infrastructure	</a:t>
            </a:r>
          </a:p>
          <a:p>
            <a:pPr lvl="1"/>
            <a:r>
              <a:rPr lang="en-US" dirty="0"/>
              <a:t>Modify LDC to allow additional units as of right (no zoning change)</a:t>
            </a:r>
          </a:p>
          <a:p>
            <a:endParaRPr lang="en-US" dirty="0"/>
          </a:p>
        </p:txBody>
      </p:sp>
    </p:spTree>
    <p:extLst>
      <p:ext uri="{BB962C8B-B14F-4D97-AF65-F5344CB8AC3E}">
        <p14:creationId xmlns:p14="http://schemas.microsoft.com/office/powerpoint/2010/main" val="73240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lstStyle/>
          <a:p>
            <a:pPr algn="ctr"/>
            <a:r>
              <a:rPr lang="en-US" dirty="0">
                <a:latin typeface="Arial" panose="020B0604020202020204" pitchFamily="34" charset="0"/>
                <a:cs typeface="Arial" panose="020B0604020202020204" pitchFamily="34" charset="0"/>
              </a:rPr>
              <a:t>Staff Recommended Initial Strategies To Increase Supply of Affordable Housing</a:t>
            </a:r>
          </a:p>
        </p:txBody>
      </p:sp>
      <p:sp>
        <p:nvSpPr>
          <p:cNvPr id="3" name="Content Placeholder 2"/>
          <p:cNvSpPr>
            <a:spLocks noGrp="1"/>
          </p:cNvSpPr>
          <p:nvPr>
            <p:ph idx="1"/>
          </p:nvPr>
        </p:nvSpPr>
        <p:spPr/>
        <p:txBody>
          <a:bodyPr>
            <a:normAutofit/>
          </a:bodyPr>
          <a:lstStyle/>
          <a:p>
            <a:pPr marL="0" indent="0">
              <a:buNone/>
            </a:pPr>
            <a:r>
              <a:rPr lang="en-US" b="1" dirty="0"/>
              <a:t>Inclusionary Zoning and Linkage Fees</a:t>
            </a:r>
          </a:p>
          <a:p>
            <a:pPr lvl="1"/>
            <a:r>
              <a:rPr lang="en-US" dirty="0"/>
              <a:t>Mandatory commitment for affordable housing set-aside for new projects</a:t>
            </a:r>
          </a:p>
          <a:p>
            <a:pPr lvl="1"/>
            <a:r>
              <a:rPr lang="en-US" dirty="0"/>
              <a:t>Fee in lieu (linkage fee) for those projects that choose not to comply with set-aside</a:t>
            </a:r>
          </a:p>
          <a:p>
            <a:pPr lvl="1"/>
            <a:r>
              <a:rPr lang="en-US" dirty="0"/>
              <a:t>Can apply to residential, non-residential and mixed-use projects</a:t>
            </a:r>
          </a:p>
          <a:p>
            <a:pPr lvl="1"/>
            <a:r>
              <a:rPr lang="en-US" dirty="0"/>
              <a:t>Requirement has been previously implemented in certain </a:t>
            </a:r>
            <a:r>
              <a:rPr lang="en-US" dirty="0" err="1"/>
              <a:t>DRIs</a:t>
            </a:r>
            <a:r>
              <a:rPr lang="en-US" dirty="0"/>
              <a:t> and </a:t>
            </a:r>
            <a:r>
              <a:rPr lang="en-US" dirty="0" err="1"/>
              <a:t>MPUDs</a:t>
            </a:r>
            <a:r>
              <a:rPr lang="en-US" dirty="0"/>
              <a:t>, but abandoned due to lack of a County-wide strategy</a:t>
            </a:r>
          </a:p>
          <a:p>
            <a:pPr lvl="1"/>
            <a:r>
              <a:rPr lang="en-US" dirty="0"/>
              <a:t>Statutory requirement that the County offset the additional cost of this requirement with other incentives</a:t>
            </a:r>
          </a:p>
          <a:p>
            <a:pPr lvl="1"/>
            <a:r>
              <a:rPr lang="en-US" dirty="0"/>
              <a:t>Will be requesting that Florida Housing Coalition prepare the necessary study</a:t>
            </a:r>
          </a:p>
          <a:p>
            <a:endParaRPr lang="en-US" dirty="0"/>
          </a:p>
        </p:txBody>
      </p:sp>
    </p:spTree>
    <p:extLst>
      <p:ext uri="{BB962C8B-B14F-4D97-AF65-F5344CB8AC3E}">
        <p14:creationId xmlns:p14="http://schemas.microsoft.com/office/powerpoint/2010/main" val="4084381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A7615F-6F7F-6B29-D899-13CC9A2BF173}"/>
              </a:ext>
            </a:extLst>
          </p:cNvPr>
          <p:cNvSpPr>
            <a:spLocks noGrp="1"/>
          </p:cNvSpPr>
          <p:nvPr>
            <p:ph type="title"/>
          </p:nvPr>
        </p:nvSpPr>
        <p:spPr/>
        <p:txBody>
          <a:bodyPr/>
          <a:lstStyle/>
          <a:p>
            <a:r>
              <a:rPr lang="en-US" dirty="0"/>
              <a:t>Choosing What To Bring Forward</a:t>
            </a:r>
          </a:p>
        </p:txBody>
      </p:sp>
      <p:sp>
        <p:nvSpPr>
          <p:cNvPr id="8" name="Content Placeholder 7">
            <a:extLst>
              <a:ext uri="{FF2B5EF4-FFF2-40B4-BE49-F238E27FC236}">
                <a16:creationId xmlns:a16="http://schemas.microsoft.com/office/drawing/2014/main" id="{67C87FB7-E634-6651-7FEB-F8EF0D618033}"/>
              </a:ext>
            </a:extLst>
          </p:cNvPr>
          <p:cNvSpPr>
            <a:spLocks noGrp="1"/>
          </p:cNvSpPr>
          <p:nvPr>
            <p:ph idx="1"/>
          </p:nvPr>
        </p:nvSpPr>
        <p:spPr/>
        <p:txBody>
          <a:bodyPr/>
          <a:lstStyle/>
          <a:p>
            <a:r>
              <a:rPr lang="en-US" dirty="0"/>
              <a:t>Short term – quick win</a:t>
            </a:r>
          </a:p>
          <a:p>
            <a:r>
              <a:rPr lang="en-US" dirty="0"/>
              <a:t>Longer term – it’s a stretch</a:t>
            </a:r>
          </a:p>
          <a:p>
            <a:r>
              <a:rPr lang="en-US" dirty="0"/>
              <a:t>A ‘pet’ project </a:t>
            </a:r>
          </a:p>
          <a:p>
            <a:endParaRPr lang="en-US" dirty="0"/>
          </a:p>
          <a:p>
            <a:pPr marL="0" indent="0">
              <a:buNone/>
            </a:pPr>
            <a:endParaRPr lang="en-US" dirty="0"/>
          </a:p>
          <a:p>
            <a:pPr marL="0" indent="0">
              <a:buNone/>
            </a:pPr>
            <a:r>
              <a:rPr lang="en-US" dirty="0">
                <a:solidFill>
                  <a:schemeClr val="accent6"/>
                </a:solidFill>
              </a:rPr>
              <a:t>Lesson # 4 – Pick and choose your battles carefully. </a:t>
            </a:r>
          </a:p>
        </p:txBody>
      </p:sp>
      <p:pic>
        <p:nvPicPr>
          <p:cNvPr id="9" name="Picture 8" descr="Logo&#10;&#10;Description automatically generated">
            <a:extLst>
              <a:ext uri="{FF2B5EF4-FFF2-40B4-BE49-F238E27FC236}">
                <a16:creationId xmlns:a16="http://schemas.microsoft.com/office/drawing/2014/main" id="{D89E9628-41B8-DC05-A987-78204002B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04" y="5737324"/>
            <a:ext cx="2123440" cy="802640"/>
          </a:xfrm>
          <a:prstGeom prst="rect">
            <a:avLst/>
          </a:prstGeom>
        </p:spPr>
      </p:pic>
    </p:spTree>
    <p:extLst>
      <p:ext uri="{BB962C8B-B14F-4D97-AF65-F5344CB8AC3E}">
        <p14:creationId xmlns:p14="http://schemas.microsoft.com/office/powerpoint/2010/main" val="345000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0201" y="6469166"/>
            <a:ext cx="6984636" cy="230832"/>
          </a:xfrm>
          <a:prstGeom prst="rect">
            <a:avLst/>
          </a:prstGeom>
        </p:spPr>
        <p:txBody>
          <a:bodyPr wrap="square">
            <a:spAutoFit/>
          </a:bodyPr>
          <a:lstStyle/>
          <a:p>
            <a:pPr defTabSz="457200">
              <a:defRPr/>
            </a:pPr>
            <a:r>
              <a:rPr lang="en-US" sz="900" dirty="0">
                <a:solidFill>
                  <a:prstClr val="black"/>
                </a:solidFill>
                <a:latin typeface="Tw Cen MT" panose="020B0602020104020603" pitchFamily="34" charset="0"/>
                <a:ea typeface="ＭＳ Ｐゴシック" pitchFamily="-72" charset="-128"/>
              </a:rPr>
              <a:t>Source: Pasco County Human Resources Assumes full-time worker, 30% of income spent on housing costs.</a:t>
            </a:r>
          </a:p>
        </p:txBody>
      </p:sp>
      <p:sp>
        <p:nvSpPr>
          <p:cNvPr id="2" name="Title 1"/>
          <p:cNvSpPr>
            <a:spLocks noGrp="1"/>
          </p:cNvSpPr>
          <p:nvPr>
            <p:ph type="title"/>
          </p:nvPr>
        </p:nvSpPr>
        <p:spPr/>
        <p:txBody>
          <a:bodyPr>
            <a:noAutofit/>
          </a:bodyPr>
          <a:lstStyle/>
          <a:p>
            <a:r>
              <a:rPr lang="en-US" sz="2200" dirty="0">
                <a:latin typeface="Arial" panose="020B0604020202020204" pitchFamily="34" charset="0"/>
                <a:cs typeface="Arial" panose="020B0604020202020204" pitchFamily="34" charset="0"/>
              </a:rPr>
              <a:t>How much can </a:t>
            </a:r>
            <a:r>
              <a:rPr lang="en-US" sz="2200" dirty="0">
                <a:latin typeface="Arial" panose="020B0604020202020204" pitchFamily="34" charset="0"/>
              </a:rPr>
              <a:t>Pasco County Employees</a:t>
            </a:r>
            <a:r>
              <a:rPr lang="en-US" sz="2200" dirty="0">
                <a:latin typeface="Arial" panose="020B0604020202020204" pitchFamily="34" charset="0"/>
                <a:cs typeface="Arial" panose="020B0604020202020204" pitchFamily="34" charset="0"/>
              </a:rPr>
              <a:t> afford to pay for housing each month? </a:t>
            </a:r>
            <a:r>
              <a:rPr lang="en-US" sz="1600" i="1" dirty="0">
                <a:latin typeface="Arial" panose="020B0604020202020204" pitchFamily="34" charset="0"/>
                <a:cs typeface="Arial" panose="020B0604020202020204" pitchFamily="34" charset="0"/>
              </a:rPr>
              <a:t>(30% of Gross Income)</a:t>
            </a:r>
            <a:r>
              <a:rPr lang="en-US" sz="2400" i="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Who qualifies for affordable housing?</a:t>
            </a:r>
          </a:p>
        </p:txBody>
      </p:sp>
      <p:sp>
        <p:nvSpPr>
          <p:cNvPr id="10" name="Text Placeholder 9">
            <a:extLst>
              <a:ext uri="{FF2B5EF4-FFF2-40B4-BE49-F238E27FC236}">
                <a16:creationId xmlns:a16="http://schemas.microsoft.com/office/drawing/2014/main" id="{599AC730-7992-13D6-44F7-C64E9EF6C0FF}"/>
              </a:ext>
            </a:extLst>
          </p:cNvPr>
          <p:cNvSpPr>
            <a:spLocks noGrp="1"/>
          </p:cNvSpPr>
          <p:nvPr>
            <p:ph type="body" idx="1"/>
          </p:nvPr>
        </p:nvSpPr>
        <p:spPr>
          <a:xfrm>
            <a:off x="1752600" y="1600201"/>
            <a:ext cx="2438400" cy="498475"/>
          </a:xfrm>
        </p:spPr>
        <p:style>
          <a:lnRef idx="2">
            <a:schemeClr val="accent6"/>
          </a:lnRef>
          <a:fillRef idx="1">
            <a:schemeClr val="lt1"/>
          </a:fillRef>
          <a:effectRef idx="0">
            <a:schemeClr val="accent6"/>
          </a:effectRef>
          <a:fontRef idx="minor">
            <a:schemeClr val="dk1"/>
          </a:fontRef>
        </p:style>
        <p:txBody>
          <a:bodyPr>
            <a:normAutofit/>
          </a:bodyPr>
          <a:lstStyle/>
          <a:p>
            <a:pPr algn="ctr"/>
            <a:r>
              <a:rPr lang="en-US" sz="2000" dirty="0"/>
              <a:t>$500-$835 rent</a:t>
            </a:r>
          </a:p>
        </p:txBody>
      </p:sp>
      <p:sp>
        <p:nvSpPr>
          <p:cNvPr id="11" name="Content Placeholder 10">
            <a:extLst>
              <a:ext uri="{FF2B5EF4-FFF2-40B4-BE49-F238E27FC236}">
                <a16:creationId xmlns:a16="http://schemas.microsoft.com/office/drawing/2014/main" id="{214C5144-4217-6694-2BA3-1B8E6DB6C75B}"/>
              </a:ext>
            </a:extLst>
          </p:cNvPr>
          <p:cNvSpPr>
            <a:spLocks noGrp="1"/>
          </p:cNvSpPr>
          <p:nvPr>
            <p:ph sz="half" idx="2"/>
          </p:nvPr>
        </p:nvSpPr>
        <p:spPr>
          <a:xfrm>
            <a:off x="1752600" y="2209801"/>
            <a:ext cx="2438400" cy="3916363"/>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0" indent="0">
              <a:buNone/>
            </a:pPr>
            <a:r>
              <a:rPr lang="en-US" sz="1800" dirty="0"/>
              <a:t>Earning Less Than $2,800 per Month</a:t>
            </a:r>
          </a:p>
          <a:p>
            <a:pPr marL="0" indent="0">
              <a:buNone/>
            </a:pPr>
            <a:r>
              <a:rPr lang="en-US" sz="1800" dirty="0"/>
              <a:t>(92 FT Employees)</a:t>
            </a:r>
          </a:p>
          <a:p>
            <a:r>
              <a:rPr lang="en-US" sz="1800" dirty="0"/>
              <a:t>Library Assistant</a:t>
            </a:r>
          </a:p>
          <a:p>
            <a:r>
              <a:rPr lang="en-US" sz="1800" dirty="0"/>
              <a:t>Customer Service Specialist II</a:t>
            </a:r>
          </a:p>
          <a:p>
            <a:r>
              <a:rPr lang="en-US" sz="1800" dirty="0"/>
              <a:t>Equipment Operator Trainee</a:t>
            </a:r>
          </a:p>
          <a:p>
            <a:r>
              <a:rPr lang="en-US" sz="1800" dirty="0"/>
              <a:t>Custodian</a:t>
            </a:r>
          </a:p>
          <a:p>
            <a:r>
              <a:rPr lang="en-US" sz="1800" dirty="0"/>
              <a:t>Animal Care Tech I</a:t>
            </a:r>
          </a:p>
          <a:p>
            <a:r>
              <a:rPr lang="en-US" sz="1800" dirty="0"/>
              <a:t>Park Ranger</a:t>
            </a:r>
          </a:p>
          <a:p>
            <a:r>
              <a:rPr lang="en-US" sz="1800" dirty="0"/>
              <a:t>Park Attendant II</a:t>
            </a:r>
          </a:p>
          <a:p>
            <a:r>
              <a:rPr lang="en-US" sz="1800" dirty="0"/>
              <a:t>Others</a:t>
            </a:r>
          </a:p>
          <a:p>
            <a:pPr marL="0" indent="0">
              <a:buNone/>
            </a:pPr>
            <a:r>
              <a:rPr lang="en-US" sz="1800" dirty="0"/>
              <a:t>        </a:t>
            </a:r>
            <a:r>
              <a:rPr lang="en-US" sz="1800" b="1" dirty="0">
                <a:solidFill>
                  <a:schemeClr val="accent6">
                    <a:lumMod val="50000"/>
                  </a:schemeClr>
                </a:solidFill>
              </a:rPr>
              <a:t>50% AMI</a:t>
            </a:r>
            <a:endParaRPr lang="en-US" sz="1800" dirty="0"/>
          </a:p>
        </p:txBody>
      </p:sp>
      <p:sp>
        <p:nvSpPr>
          <p:cNvPr id="15" name="Text Placeholder 14">
            <a:extLst>
              <a:ext uri="{FF2B5EF4-FFF2-40B4-BE49-F238E27FC236}">
                <a16:creationId xmlns:a16="http://schemas.microsoft.com/office/drawing/2014/main" id="{570109CE-7496-CA97-78FA-7FC299FDD322}"/>
              </a:ext>
            </a:extLst>
          </p:cNvPr>
          <p:cNvSpPr>
            <a:spLocks noGrp="1"/>
          </p:cNvSpPr>
          <p:nvPr>
            <p:ph type="body" sz="quarter" idx="3"/>
          </p:nvPr>
        </p:nvSpPr>
        <p:spPr>
          <a:xfrm>
            <a:off x="4419600" y="1600200"/>
            <a:ext cx="2209800" cy="533400"/>
          </a:xfrm>
        </p:spPr>
        <p:style>
          <a:lnRef idx="2">
            <a:schemeClr val="accent6"/>
          </a:lnRef>
          <a:fillRef idx="1">
            <a:schemeClr val="lt1"/>
          </a:fillRef>
          <a:effectRef idx="0">
            <a:schemeClr val="accent6"/>
          </a:effectRef>
          <a:fontRef idx="minor">
            <a:schemeClr val="dk1"/>
          </a:fontRef>
        </p:style>
        <p:txBody>
          <a:bodyPr>
            <a:normAutofit/>
          </a:bodyPr>
          <a:lstStyle/>
          <a:p>
            <a:pPr algn="ctr"/>
            <a:r>
              <a:rPr lang="en-US" sz="2000" dirty="0"/>
              <a:t>$850-$1337 rent</a:t>
            </a:r>
          </a:p>
        </p:txBody>
      </p:sp>
      <p:sp>
        <p:nvSpPr>
          <p:cNvPr id="16" name="Content Placeholder 15">
            <a:extLst>
              <a:ext uri="{FF2B5EF4-FFF2-40B4-BE49-F238E27FC236}">
                <a16:creationId xmlns:a16="http://schemas.microsoft.com/office/drawing/2014/main" id="{F43D0EF9-B88C-B6A6-9224-86379F6BC44F}"/>
              </a:ext>
            </a:extLst>
          </p:cNvPr>
          <p:cNvSpPr>
            <a:spLocks noGrp="1"/>
          </p:cNvSpPr>
          <p:nvPr>
            <p:ph sz="quarter" idx="4"/>
          </p:nvPr>
        </p:nvSpPr>
        <p:spPr>
          <a:xfrm>
            <a:off x="4419600" y="2209800"/>
            <a:ext cx="2209800" cy="3886200"/>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0" indent="0">
              <a:buNone/>
            </a:pPr>
            <a:r>
              <a:rPr lang="en-US" sz="1800" dirty="0"/>
              <a:t>Earning $2,800-$4,458 per Month</a:t>
            </a:r>
          </a:p>
          <a:p>
            <a:pPr marL="0" indent="0">
              <a:buNone/>
            </a:pPr>
            <a:r>
              <a:rPr lang="en-US" sz="1800" dirty="0"/>
              <a:t>(1478 Employees)</a:t>
            </a:r>
          </a:p>
          <a:p>
            <a:r>
              <a:rPr lang="en-US" sz="1800" dirty="0"/>
              <a:t>Firefighter/EMT</a:t>
            </a:r>
          </a:p>
          <a:p>
            <a:r>
              <a:rPr lang="en-US" sz="1800" dirty="0"/>
              <a:t>Bus Driver</a:t>
            </a:r>
          </a:p>
          <a:p>
            <a:r>
              <a:rPr lang="en-US" sz="1800" dirty="0"/>
              <a:t>Project Coordinator I &amp; II</a:t>
            </a:r>
          </a:p>
          <a:p>
            <a:r>
              <a:rPr lang="en-US" sz="1800" dirty="0"/>
              <a:t>Library Associate</a:t>
            </a:r>
          </a:p>
          <a:p>
            <a:r>
              <a:rPr lang="en-US" sz="1800" dirty="0"/>
              <a:t>Admin Secretary</a:t>
            </a:r>
          </a:p>
          <a:p>
            <a:r>
              <a:rPr lang="en-US" sz="1800" dirty="0"/>
              <a:t>Equipment Operator</a:t>
            </a:r>
          </a:p>
          <a:p>
            <a:r>
              <a:rPr lang="en-US" sz="1800" dirty="0"/>
              <a:t>Utility Worker II</a:t>
            </a:r>
          </a:p>
          <a:p>
            <a:r>
              <a:rPr lang="en-US" sz="1800" dirty="0"/>
              <a:t>Others</a:t>
            </a:r>
          </a:p>
          <a:p>
            <a:pPr marL="457200" lvl="1" indent="0">
              <a:buNone/>
            </a:pPr>
            <a:r>
              <a:rPr lang="en-US" sz="1800" b="1" dirty="0">
                <a:solidFill>
                  <a:schemeClr val="accent6">
                    <a:lumMod val="50000"/>
                  </a:schemeClr>
                </a:solidFill>
              </a:rPr>
              <a:t>80% AMI</a:t>
            </a:r>
          </a:p>
        </p:txBody>
      </p:sp>
      <p:sp>
        <p:nvSpPr>
          <p:cNvPr id="6" name="Text Placeholder 14">
            <a:extLst>
              <a:ext uri="{FF2B5EF4-FFF2-40B4-BE49-F238E27FC236}">
                <a16:creationId xmlns:a16="http://schemas.microsoft.com/office/drawing/2014/main" id="{754CCF93-8BA1-4E44-AC14-108FD69D02FA}"/>
              </a:ext>
            </a:extLst>
          </p:cNvPr>
          <p:cNvSpPr txBox="1">
            <a:spLocks/>
          </p:cNvSpPr>
          <p:nvPr/>
        </p:nvSpPr>
        <p:spPr>
          <a:xfrm>
            <a:off x="7010400" y="1600200"/>
            <a:ext cx="2209800" cy="5334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b">
            <a:normAutofit fontScale="85000" lnSpcReduction="10000"/>
          </a:bodyPr>
          <a:lstStyle>
            <a:lvl1pPr marL="0" indent="0" algn="l" defTabSz="914400" rtl="0" eaLnBrk="1" latinLnBrk="0" hangingPunct="1">
              <a:spcBef>
                <a:spcPct val="20000"/>
              </a:spcBef>
              <a:buFont typeface="Arial" panose="020B0604020202020204" pitchFamily="34" charset="0"/>
              <a:buNone/>
              <a:defRPr sz="2400" b="1" kern="1200">
                <a:solidFill>
                  <a:schemeClr val="dk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dk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dk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9pPr>
          </a:lstStyle>
          <a:p>
            <a:pPr algn="ctr"/>
            <a:r>
              <a:rPr lang="en-US" dirty="0">
                <a:solidFill>
                  <a:prstClr val="black"/>
                </a:solidFill>
                <a:latin typeface="Calibri"/>
              </a:rPr>
              <a:t>$1340-$1838 rent</a:t>
            </a:r>
          </a:p>
        </p:txBody>
      </p:sp>
      <p:sp>
        <p:nvSpPr>
          <p:cNvPr id="7" name="Content Placeholder 15">
            <a:extLst>
              <a:ext uri="{FF2B5EF4-FFF2-40B4-BE49-F238E27FC236}">
                <a16:creationId xmlns:a16="http://schemas.microsoft.com/office/drawing/2014/main" id="{B5C9C649-8557-20ED-0911-5D024F3EDA16}"/>
              </a:ext>
            </a:extLst>
          </p:cNvPr>
          <p:cNvSpPr txBox="1">
            <a:spLocks/>
          </p:cNvSpPr>
          <p:nvPr/>
        </p:nvSpPr>
        <p:spPr>
          <a:xfrm>
            <a:off x="7010400" y="2209800"/>
            <a:ext cx="2209800" cy="38862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9pPr>
          </a:lstStyle>
          <a:p>
            <a:pPr marL="0" indent="0">
              <a:buNone/>
            </a:pPr>
            <a:r>
              <a:rPr lang="en-US" sz="1700" dirty="0">
                <a:solidFill>
                  <a:prstClr val="black"/>
                </a:solidFill>
                <a:latin typeface="Calibri"/>
              </a:rPr>
              <a:t>Earning $4,460-$6,125 per Month</a:t>
            </a:r>
          </a:p>
          <a:p>
            <a:pPr marL="0" indent="0">
              <a:buNone/>
            </a:pPr>
            <a:r>
              <a:rPr lang="en-US" sz="1700" dirty="0">
                <a:solidFill>
                  <a:prstClr val="black"/>
                </a:solidFill>
                <a:latin typeface="Calibri"/>
              </a:rPr>
              <a:t>(1070 Employees)</a:t>
            </a:r>
          </a:p>
          <a:p>
            <a:r>
              <a:rPr lang="en-US" sz="1700" dirty="0">
                <a:solidFill>
                  <a:prstClr val="black"/>
                </a:solidFill>
                <a:latin typeface="Calibri"/>
              </a:rPr>
              <a:t>Corrections Officer</a:t>
            </a:r>
          </a:p>
          <a:p>
            <a:r>
              <a:rPr lang="en-US" sz="1700" dirty="0">
                <a:solidFill>
                  <a:prstClr val="black"/>
                </a:solidFill>
                <a:latin typeface="Calibri"/>
              </a:rPr>
              <a:t>FF/Paramedic</a:t>
            </a:r>
          </a:p>
          <a:p>
            <a:r>
              <a:rPr lang="en-US" sz="1700" dirty="0">
                <a:solidFill>
                  <a:prstClr val="black"/>
                </a:solidFill>
                <a:latin typeface="Calibri"/>
              </a:rPr>
              <a:t>FF/EMT</a:t>
            </a:r>
          </a:p>
          <a:p>
            <a:r>
              <a:rPr lang="en-US" sz="1700" dirty="0">
                <a:solidFill>
                  <a:prstClr val="black"/>
                </a:solidFill>
                <a:latin typeface="Calibri"/>
              </a:rPr>
              <a:t>Field Inspector II</a:t>
            </a:r>
          </a:p>
          <a:p>
            <a:r>
              <a:rPr lang="en-US" sz="1700" dirty="0">
                <a:solidFill>
                  <a:prstClr val="black"/>
                </a:solidFill>
                <a:latin typeface="Calibri"/>
              </a:rPr>
              <a:t>Plant Operator A</a:t>
            </a:r>
          </a:p>
          <a:p>
            <a:r>
              <a:rPr lang="en-US" sz="1700" dirty="0">
                <a:solidFill>
                  <a:prstClr val="black"/>
                </a:solidFill>
                <a:latin typeface="Calibri"/>
              </a:rPr>
              <a:t>Planner II</a:t>
            </a:r>
          </a:p>
          <a:p>
            <a:r>
              <a:rPr lang="en-US" sz="1700" dirty="0">
                <a:solidFill>
                  <a:prstClr val="black"/>
                </a:solidFill>
                <a:latin typeface="Calibri"/>
              </a:rPr>
              <a:t>Program Coord</a:t>
            </a:r>
          </a:p>
          <a:p>
            <a:r>
              <a:rPr lang="en-US" sz="1700" dirty="0">
                <a:solidFill>
                  <a:prstClr val="black"/>
                </a:solidFill>
                <a:latin typeface="Calibri"/>
              </a:rPr>
              <a:t>Others </a:t>
            </a:r>
          </a:p>
          <a:p>
            <a:pPr marL="0" indent="0">
              <a:buNone/>
            </a:pPr>
            <a:r>
              <a:rPr lang="en-US" sz="1800" dirty="0">
                <a:solidFill>
                  <a:prstClr val="black"/>
                </a:solidFill>
                <a:latin typeface="Calibri"/>
              </a:rPr>
              <a:t>       </a:t>
            </a:r>
            <a:r>
              <a:rPr lang="en-US" sz="1800" b="1" dirty="0">
                <a:solidFill>
                  <a:srgbClr val="F79646">
                    <a:lumMod val="50000"/>
                  </a:srgbClr>
                </a:solidFill>
                <a:latin typeface="Calibri"/>
              </a:rPr>
              <a:t>100% AMI</a:t>
            </a:r>
          </a:p>
        </p:txBody>
      </p:sp>
      <p:sp useBgFill="1">
        <p:nvSpPr>
          <p:cNvPr id="12" name="TextBox 11">
            <a:extLst>
              <a:ext uri="{FF2B5EF4-FFF2-40B4-BE49-F238E27FC236}">
                <a16:creationId xmlns:a16="http://schemas.microsoft.com/office/drawing/2014/main" id="{3B1DF54A-035B-C2C8-8404-480D5EE3638A}"/>
              </a:ext>
            </a:extLst>
          </p:cNvPr>
          <p:cNvSpPr txBox="1"/>
          <p:nvPr/>
        </p:nvSpPr>
        <p:spPr>
          <a:xfrm>
            <a:off x="8686800" y="5733236"/>
            <a:ext cx="1905000" cy="10926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200" b="1" i="1" dirty="0">
                <a:solidFill>
                  <a:srgbClr val="F79646">
                    <a:lumMod val="50000"/>
                  </a:srgbClr>
                </a:solidFill>
                <a:latin typeface="Calibri"/>
              </a:rPr>
              <a:t>43%</a:t>
            </a:r>
          </a:p>
          <a:p>
            <a:pPr algn="ctr"/>
            <a:r>
              <a:rPr lang="en-US" sz="1100" b="1" dirty="0">
                <a:solidFill>
                  <a:srgbClr val="F79646">
                    <a:lumMod val="50000"/>
                  </a:srgbClr>
                </a:solidFill>
                <a:latin typeface="Calibri"/>
              </a:rPr>
              <a:t>Of County Employees can only afford $1,337 or less per month in Housing Costs </a:t>
            </a:r>
          </a:p>
        </p:txBody>
      </p:sp>
    </p:spTree>
    <p:extLst>
      <p:ext uri="{BB962C8B-B14F-4D97-AF65-F5344CB8AC3E}">
        <p14:creationId xmlns:p14="http://schemas.microsoft.com/office/powerpoint/2010/main" val="144132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AE3D226-F60A-6AA7-A223-4F6E42966F0C}"/>
              </a:ext>
            </a:extLst>
          </p:cNvPr>
          <p:cNvSpPr>
            <a:spLocks noGrp="1"/>
          </p:cNvSpPr>
          <p:nvPr>
            <p:ph type="title"/>
          </p:nvPr>
        </p:nvSpPr>
        <p:spPr/>
        <p:txBody>
          <a:bodyPr>
            <a:normAutofit/>
          </a:bodyPr>
          <a:lstStyle/>
          <a:p>
            <a:r>
              <a:rPr lang="en-US" sz="2400" dirty="0">
                <a:solidFill>
                  <a:schemeClr val="accent6"/>
                </a:solidFill>
                <a:latin typeface="Arial Body"/>
              </a:rPr>
              <a:t>Lesson # 5</a:t>
            </a:r>
          </a:p>
        </p:txBody>
      </p:sp>
      <p:sp>
        <p:nvSpPr>
          <p:cNvPr id="12" name="Text Placeholder 11">
            <a:extLst>
              <a:ext uri="{FF2B5EF4-FFF2-40B4-BE49-F238E27FC236}">
                <a16:creationId xmlns:a16="http://schemas.microsoft.com/office/drawing/2014/main" id="{F809BC7E-1D70-0295-845C-EC0545D99B1C}"/>
              </a:ext>
            </a:extLst>
          </p:cNvPr>
          <p:cNvSpPr>
            <a:spLocks noGrp="1"/>
          </p:cNvSpPr>
          <p:nvPr>
            <p:ph type="body" sz="half" idx="2"/>
          </p:nvPr>
        </p:nvSpPr>
        <p:spPr/>
        <p:txBody>
          <a:bodyPr>
            <a:normAutofit/>
          </a:bodyPr>
          <a:lstStyle/>
          <a:p>
            <a:r>
              <a:rPr lang="en-US" sz="2400" dirty="0">
                <a:latin typeface="Arial Body"/>
                <a:cs typeface="Arial" panose="020B0604020202020204" pitchFamily="34" charset="0"/>
              </a:rPr>
              <a:t>Make it personal; don’t just give them data, give them something to which they can relate. </a:t>
            </a:r>
          </a:p>
        </p:txBody>
      </p:sp>
      <p:sp useBgFill="1">
        <p:nvSpPr>
          <p:cNvPr id="13" name="TextBox 12">
            <a:extLst>
              <a:ext uri="{FF2B5EF4-FFF2-40B4-BE49-F238E27FC236}">
                <a16:creationId xmlns:a16="http://schemas.microsoft.com/office/drawing/2014/main" id="{7E7E8010-55E5-438E-AA85-0F1715163E5A}"/>
              </a:ext>
            </a:extLst>
          </p:cNvPr>
          <p:cNvSpPr txBox="1"/>
          <p:nvPr/>
        </p:nvSpPr>
        <p:spPr>
          <a:xfrm>
            <a:off x="796954" y="3749879"/>
            <a:ext cx="3137483"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400" b="1" i="1" dirty="0">
                <a:solidFill>
                  <a:schemeClr val="accent6">
                    <a:lumMod val="50000"/>
                  </a:schemeClr>
                </a:solidFill>
              </a:rPr>
              <a:t>43%</a:t>
            </a:r>
          </a:p>
          <a:p>
            <a:pPr algn="ctr"/>
            <a:r>
              <a:rPr lang="en-US" sz="2400" b="1" dirty="0">
                <a:solidFill>
                  <a:schemeClr val="accent6">
                    <a:lumMod val="50000"/>
                  </a:schemeClr>
                </a:solidFill>
              </a:rPr>
              <a:t>Of County Employees can only afford $1,337 or less per month in Housing Costs </a:t>
            </a:r>
          </a:p>
        </p:txBody>
      </p:sp>
      <p:pic>
        <p:nvPicPr>
          <p:cNvPr id="1026" name="Picture 2" descr="No photo description available.">
            <a:extLst>
              <a:ext uri="{FF2B5EF4-FFF2-40B4-BE49-F238E27FC236}">
                <a16:creationId xmlns:a16="http://schemas.microsoft.com/office/drawing/2014/main" id="{9C36F688-3274-9712-72FD-D782EAEA3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293" y="4202465"/>
            <a:ext cx="3229763" cy="2420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sco Fire Rescue needs clinicians to ...">
            <a:extLst>
              <a:ext uri="{FF2B5EF4-FFF2-40B4-BE49-F238E27FC236}">
                <a16:creationId xmlns:a16="http://schemas.microsoft.com/office/drawing/2014/main" id="{1BD44C1B-8ABE-AC74-EC54-9C77F6E0D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867" y="405818"/>
            <a:ext cx="3394918" cy="19011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tilities Operations team member working on equipment">
            <a:extLst>
              <a:ext uri="{FF2B5EF4-FFF2-40B4-BE49-F238E27FC236}">
                <a16:creationId xmlns:a16="http://schemas.microsoft.com/office/drawing/2014/main" id="{DF10FF5D-DDA1-E762-E1C5-04BD40204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7077" y="564867"/>
            <a:ext cx="2697454" cy="41385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rvices | Pasco County Libraries">
            <a:extLst>
              <a:ext uri="{FF2B5EF4-FFF2-40B4-BE49-F238E27FC236}">
                <a16:creationId xmlns:a16="http://schemas.microsoft.com/office/drawing/2014/main" id="{74E6E144-DE36-BBEE-CECA-949926D827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9084" y="238129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19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lide Background">
            <a:extLst>
              <a:ext uri="{FF2B5EF4-FFF2-40B4-BE49-F238E27FC236}">
                <a16:creationId xmlns:a16="http://schemas.microsoft.com/office/drawing/2014/main" id="{2431FC1B-47A4-43C3-B636-23DEEB14E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2">
            <a:extLst>
              <a:ext uri="{FF2B5EF4-FFF2-40B4-BE49-F238E27FC236}">
                <a16:creationId xmlns:a16="http://schemas.microsoft.com/office/drawing/2014/main" id="{6D6F7247-7E74-4743-AF45-768A3F014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4402" y="0"/>
            <a:ext cx="7467598"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C0C78-09E9-BCE7-1B99-5BF2DA6535E2}"/>
              </a:ext>
            </a:extLst>
          </p:cNvPr>
          <p:cNvSpPr>
            <a:spLocks noGrp="1"/>
          </p:cNvSpPr>
          <p:nvPr>
            <p:ph type="title"/>
          </p:nvPr>
        </p:nvSpPr>
        <p:spPr>
          <a:xfrm>
            <a:off x="5440392" y="777240"/>
            <a:ext cx="5606244" cy="3217653"/>
          </a:xfrm>
        </p:spPr>
        <p:txBody>
          <a:bodyPr vert="horz" lIns="91440" tIns="45720" rIns="91440" bIns="45720" rtlCol="0" anchor="t">
            <a:normAutofit/>
          </a:bodyPr>
          <a:lstStyle/>
          <a:p>
            <a:pPr>
              <a:lnSpc>
                <a:spcPct val="90000"/>
              </a:lnSpc>
            </a:pPr>
            <a:r>
              <a:rPr lang="en-US" sz="4800" b="0" dirty="0"/>
              <a:t>For more information!</a:t>
            </a:r>
          </a:p>
        </p:txBody>
      </p:sp>
      <p:sp useBgFill="1">
        <p:nvSpPr>
          <p:cNvPr id="15" name="Rectangle 14">
            <a:extLst>
              <a:ext uri="{FF2B5EF4-FFF2-40B4-BE49-F238E27FC236}">
                <a16:creationId xmlns:a16="http://schemas.microsoft.com/office/drawing/2014/main" id="{30C1ECA2-AFC1-E67F-1B69-5DC352CDA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4401" y="5142055"/>
            <a:ext cx="7473350" cy="1705455"/>
          </a:xfrm>
          <a:prstGeom prst="rect">
            <a:avLst/>
          </a:prstGeom>
          <a:ln>
            <a:noFill/>
          </a:ln>
          <a:effectLst>
            <a:outerShdw blurRad="177800" dist="12700" dir="1020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27C58D2-D7DF-8596-2756-CAA7A8CFD20A}"/>
              </a:ext>
            </a:extLst>
          </p:cNvPr>
          <p:cNvSpPr>
            <a:spLocks noGrp="1"/>
          </p:cNvSpPr>
          <p:nvPr>
            <p:ph type="body" idx="1"/>
          </p:nvPr>
        </p:nvSpPr>
        <p:spPr>
          <a:xfrm>
            <a:off x="5197151" y="2379306"/>
            <a:ext cx="5868144" cy="2493396"/>
          </a:xfrm>
        </p:spPr>
        <p:txBody>
          <a:bodyPr vert="horz" lIns="91440" tIns="45720" rIns="91440" bIns="45720" rtlCol="0" anchor="ctr">
            <a:noAutofit/>
          </a:bodyPr>
          <a:lstStyle/>
          <a:p>
            <a:pPr>
              <a:lnSpc>
                <a:spcPct val="90000"/>
              </a:lnSpc>
              <a:spcBef>
                <a:spcPts val="1000"/>
              </a:spcBef>
            </a:pPr>
            <a:r>
              <a:rPr lang="en-US" dirty="0">
                <a:solidFill>
                  <a:schemeClr val="tx1"/>
                </a:solidFill>
              </a:rPr>
              <a:t>Marcy Esbjerg, MPA</a:t>
            </a:r>
          </a:p>
          <a:p>
            <a:pPr>
              <a:lnSpc>
                <a:spcPct val="90000"/>
              </a:lnSpc>
              <a:spcBef>
                <a:spcPts val="1000"/>
              </a:spcBef>
            </a:pPr>
            <a:r>
              <a:rPr lang="en-US" dirty="0">
                <a:solidFill>
                  <a:schemeClr val="tx1"/>
                </a:solidFill>
              </a:rPr>
              <a:t>Director</a:t>
            </a:r>
          </a:p>
          <a:p>
            <a:pPr>
              <a:lnSpc>
                <a:spcPct val="90000"/>
              </a:lnSpc>
              <a:spcBef>
                <a:spcPts val="1000"/>
              </a:spcBef>
            </a:pPr>
            <a:r>
              <a:rPr lang="en-US" dirty="0">
                <a:solidFill>
                  <a:schemeClr val="tx1"/>
                </a:solidFill>
              </a:rPr>
              <a:t>Pasco County Community Development</a:t>
            </a:r>
          </a:p>
          <a:p>
            <a:pPr>
              <a:lnSpc>
                <a:spcPct val="90000"/>
              </a:lnSpc>
              <a:spcBef>
                <a:spcPts val="1000"/>
              </a:spcBef>
            </a:pPr>
            <a:r>
              <a:rPr lang="en-US" dirty="0">
                <a:solidFill>
                  <a:schemeClr val="tx1"/>
                </a:solidFill>
              </a:rPr>
              <a:t>Pasco County, FL</a:t>
            </a:r>
          </a:p>
          <a:p>
            <a:pPr>
              <a:lnSpc>
                <a:spcPct val="90000"/>
              </a:lnSpc>
              <a:spcBef>
                <a:spcPts val="1000"/>
              </a:spcBef>
            </a:pPr>
            <a:r>
              <a:rPr lang="en-US" dirty="0">
                <a:solidFill>
                  <a:schemeClr val="tx1"/>
                </a:solidFill>
              </a:rPr>
              <a:t>mesbjerg@pascocountyfl.net</a:t>
            </a:r>
          </a:p>
        </p:txBody>
      </p:sp>
      <p:pic>
        <p:nvPicPr>
          <p:cNvPr id="5" name="Picture 4" descr="A logo for a company&#10;&#10;Description automatically generated">
            <a:extLst>
              <a:ext uri="{FF2B5EF4-FFF2-40B4-BE49-F238E27FC236}">
                <a16:creationId xmlns:a16="http://schemas.microsoft.com/office/drawing/2014/main" id="{A1291AD5-9DAF-4C32-5CC3-217DE6CE3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069" y="818222"/>
            <a:ext cx="3112825" cy="1447463"/>
          </a:xfrm>
          <a:prstGeom prst="rect">
            <a:avLst/>
          </a:prstGeom>
        </p:spPr>
      </p:pic>
      <p:pic>
        <p:nvPicPr>
          <p:cNvPr id="6" name="Picture 5" descr="Logo, company name&#10;&#10;Description automatically generated">
            <a:extLst>
              <a:ext uri="{FF2B5EF4-FFF2-40B4-BE49-F238E27FC236}">
                <a16:creationId xmlns:a16="http://schemas.microsoft.com/office/drawing/2014/main" id="{B5AF273D-C225-C348-B761-D03676A367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69" y="2704041"/>
            <a:ext cx="3112825" cy="1431900"/>
          </a:xfrm>
          <a:prstGeom prst="rect">
            <a:avLst/>
          </a:prstGeom>
        </p:spPr>
      </p:pic>
      <p:pic>
        <p:nvPicPr>
          <p:cNvPr id="4" name="Picture 3" descr="Logo&#10;&#10;Description automatically generated">
            <a:extLst>
              <a:ext uri="{FF2B5EF4-FFF2-40B4-BE49-F238E27FC236}">
                <a16:creationId xmlns:a16="http://schemas.microsoft.com/office/drawing/2014/main" id="{1E417D4C-84F7-D3FB-CB61-E239E89AD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069" y="4706269"/>
            <a:ext cx="3112825" cy="1175092"/>
          </a:xfrm>
          <a:prstGeom prst="rect">
            <a:avLst/>
          </a:prstGeom>
        </p:spPr>
      </p:pic>
    </p:spTree>
    <p:extLst>
      <p:ext uri="{BB962C8B-B14F-4D97-AF65-F5344CB8AC3E}">
        <p14:creationId xmlns:p14="http://schemas.microsoft.com/office/powerpoint/2010/main" val="22817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DBFA30-4214-4CE0-8816-CE311C90A324}"/>
              </a:ext>
            </a:extLst>
          </p:cNvPr>
          <p:cNvSpPr>
            <a:spLocks noGrp="1"/>
          </p:cNvSpPr>
          <p:nvPr>
            <p:ph type="title"/>
          </p:nvPr>
        </p:nvSpPr>
        <p:spPr/>
        <p:txBody>
          <a:bodyPr/>
          <a:lstStyle/>
          <a:p>
            <a:r>
              <a:rPr lang="en-US" dirty="0"/>
              <a:t>About Pasco County, FL</a:t>
            </a:r>
          </a:p>
        </p:txBody>
      </p:sp>
      <p:sp>
        <p:nvSpPr>
          <p:cNvPr id="8" name="Content Placeholder 7">
            <a:extLst>
              <a:ext uri="{FF2B5EF4-FFF2-40B4-BE49-F238E27FC236}">
                <a16:creationId xmlns:a16="http://schemas.microsoft.com/office/drawing/2014/main" id="{3EB8A260-CE19-43A0-854D-0F6C64C86F53}"/>
              </a:ext>
            </a:extLst>
          </p:cNvPr>
          <p:cNvSpPr>
            <a:spLocks noGrp="1"/>
          </p:cNvSpPr>
          <p:nvPr>
            <p:ph idx="1"/>
          </p:nvPr>
        </p:nvSpPr>
        <p:spPr>
          <a:xfrm>
            <a:off x="587229" y="1602297"/>
            <a:ext cx="7185171" cy="4569903"/>
          </a:xfrm>
        </p:spPr>
        <p:txBody>
          <a:bodyPr>
            <a:normAutofit/>
          </a:bodyPr>
          <a:lstStyle/>
          <a:p>
            <a:r>
              <a:rPr lang="en-US" dirty="0"/>
              <a:t> Population – 632,996 (just under 225,000 households)</a:t>
            </a:r>
          </a:p>
          <a:p>
            <a:r>
              <a:rPr lang="en-US" dirty="0"/>
              <a:t> Location – north of Tampa, FL on the Gulf of Mexico</a:t>
            </a:r>
          </a:p>
          <a:p>
            <a:r>
              <a:rPr lang="en-US" dirty="0"/>
              <a:t> Square Miles – 747 </a:t>
            </a:r>
          </a:p>
          <a:p>
            <a:r>
              <a:rPr lang="en-US" dirty="0"/>
              <a:t> Owner-occupied/rental housing – 72/28%</a:t>
            </a:r>
          </a:p>
          <a:p>
            <a:r>
              <a:rPr lang="en-US" dirty="0"/>
              <a:t> LMI – 40% LMI, 53% Renters Cost Burdened</a:t>
            </a:r>
          </a:p>
          <a:p>
            <a:r>
              <a:rPr lang="en-US" dirty="0"/>
              <a:t> CDBG - $3 million</a:t>
            </a:r>
          </a:p>
          <a:p>
            <a:r>
              <a:rPr lang="en-US" dirty="0"/>
              <a:t> HOME - $1.2 million</a:t>
            </a:r>
          </a:p>
          <a:p>
            <a:r>
              <a:rPr lang="en-US" dirty="0"/>
              <a:t> ESG - $255,000</a:t>
            </a:r>
          </a:p>
          <a:p>
            <a:endParaRPr lang="en-US" dirty="0"/>
          </a:p>
          <a:p>
            <a:endParaRPr lang="en-US" dirty="0"/>
          </a:p>
          <a:p>
            <a:pPr marL="0" indent="0">
              <a:buNone/>
            </a:pPr>
            <a:endParaRPr lang="en-US" dirty="0"/>
          </a:p>
        </p:txBody>
      </p:sp>
      <p:pic>
        <p:nvPicPr>
          <p:cNvPr id="2050" name="Picture 2" descr="Pasco County, Florida - Wikipedia">
            <a:extLst>
              <a:ext uri="{FF2B5EF4-FFF2-40B4-BE49-F238E27FC236}">
                <a16:creationId xmlns:a16="http://schemas.microsoft.com/office/drawing/2014/main" id="{4CFD3A55-A199-4A4D-9941-0FB795502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524001"/>
            <a:ext cx="3245126" cy="323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7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3E2141-F684-C181-3A87-0BBE5CCFD458}"/>
              </a:ext>
            </a:extLst>
          </p:cNvPr>
          <p:cNvSpPr>
            <a:spLocks noGrp="1"/>
          </p:cNvSpPr>
          <p:nvPr>
            <p:ph type="title"/>
          </p:nvPr>
        </p:nvSpPr>
        <p:spPr/>
        <p:txBody>
          <a:bodyPr/>
          <a:lstStyle/>
          <a:p>
            <a:r>
              <a:rPr lang="en-US" dirty="0"/>
              <a:t>What’s all this about affordable housing?</a:t>
            </a:r>
          </a:p>
        </p:txBody>
      </p:sp>
      <p:pic>
        <p:nvPicPr>
          <p:cNvPr id="3" name="Content Placeholder 2" descr="Graphical user interface, text, application, chat or text message&#10;&#10;Description automatically generated">
            <a:extLst>
              <a:ext uri="{FF2B5EF4-FFF2-40B4-BE49-F238E27FC236}">
                <a16:creationId xmlns:a16="http://schemas.microsoft.com/office/drawing/2014/main" id="{1F33E019-CB8B-6E9B-FE99-40664462F9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278" r="2348"/>
          <a:stretch/>
        </p:blipFill>
        <p:spPr>
          <a:xfrm>
            <a:off x="690195" y="1736521"/>
            <a:ext cx="3068073" cy="1588919"/>
          </a:xfrm>
        </p:spPr>
      </p:pic>
      <p:pic>
        <p:nvPicPr>
          <p:cNvPr id="7" name="Picture 6" descr="Text&#10;&#10;Description automatically generated">
            <a:extLst>
              <a:ext uri="{FF2B5EF4-FFF2-40B4-BE49-F238E27FC236}">
                <a16:creationId xmlns:a16="http://schemas.microsoft.com/office/drawing/2014/main" id="{89678FF9-AE77-74BD-C2A7-C6971217D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378" y="3292049"/>
            <a:ext cx="6587725" cy="1953144"/>
          </a:xfrm>
          <a:prstGeom prst="rect">
            <a:avLst/>
          </a:prstGeom>
        </p:spPr>
      </p:pic>
      <p:pic>
        <p:nvPicPr>
          <p:cNvPr id="9" name="Picture 8" descr="Logo&#10;&#10;Description automatically generated">
            <a:extLst>
              <a:ext uri="{FF2B5EF4-FFF2-40B4-BE49-F238E27FC236}">
                <a16:creationId xmlns:a16="http://schemas.microsoft.com/office/drawing/2014/main" id="{4D3D00A1-187B-739A-48B7-490B6BDEB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3252" y="1644292"/>
            <a:ext cx="7868748" cy="179095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7F1B55B-5059-6693-C259-B240F1A4E5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00" y="5097426"/>
            <a:ext cx="6535062" cy="1562318"/>
          </a:xfrm>
          <a:prstGeom prst="rect">
            <a:avLst/>
          </a:prstGeom>
        </p:spPr>
      </p:pic>
      <p:pic>
        <p:nvPicPr>
          <p:cNvPr id="12" name="Picture 11" descr="Logo&#10;&#10;Description automatically generated">
            <a:extLst>
              <a:ext uri="{FF2B5EF4-FFF2-40B4-BE49-F238E27FC236}">
                <a16:creationId xmlns:a16="http://schemas.microsoft.com/office/drawing/2014/main" id="{7213E6BA-E3C2-15EC-D481-A29ACD4380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838" y="5770880"/>
            <a:ext cx="2123440" cy="802640"/>
          </a:xfrm>
          <a:prstGeom prst="rect">
            <a:avLst/>
          </a:prstGeom>
        </p:spPr>
      </p:pic>
    </p:spTree>
    <p:extLst>
      <p:ext uri="{BB962C8B-B14F-4D97-AF65-F5344CB8AC3E}">
        <p14:creationId xmlns:p14="http://schemas.microsoft.com/office/powerpoint/2010/main" val="189650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10BA-30ED-C231-A950-1061229FA8E7}"/>
              </a:ext>
            </a:extLst>
          </p:cNvPr>
          <p:cNvSpPr>
            <a:spLocks noGrp="1"/>
          </p:cNvSpPr>
          <p:nvPr>
            <p:ph type="title"/>
          </p:nvPr>
        </p:nvSpPr>
        <p:spPr/>
        <p:txBody>
          <a:bodyPr/>
          <a:lstStyle/>
          <a:p>
            <a:r>
              <a:rPr lang="en-US" dirty="0"/>
              <a:t>How We Took Action in Pasco County</a:t>
            </a:r>
          </a:p>
        </p:txBody>
      </p:sp>
      <p:sp>
        <p:nvSpPr>
          <p:cNvPr id="3" name="Content Placeholder 2">
            <a:extLst>
              <a:ext uri="{FF2B5EF4-FFF2-40B4-BE49-F238E27FC236}">
                <a16:creationId xmlns:a16="http://schemas.microsoft.com/office/drawing/2014/main" id="{48D133AE-7660-49A5-8DD5-2C8F8EF29912}"/>
              </a:ext>
            </a:extLst>
          </p:cNvPr>
          <p:cNvSpPr>
            <a:spLocks noGrp="1"/>
          </p:cNvSpPr>
          <p:nvPr>
            <p:ph idx="1"/>
          </p:nvPr>
        </p:nvSpPr>
        <p:spPr>
          <a:xfrm>
            <a:off x="685101" y="1736521"/>
            <a:ext cx="10972800" cy="4876800"/>
          </a:xfrm>
        </p:spPr>
        <p:txBody>
          <a:bodyPr/>
          <a:lstStyle/>
          <a:p>
            <a:r>
              <a:rPr lang="en-US" dirty="0"/>
              <a:t>Local partner offered to pay for an affordable housing study; well respected Chairman of the Pasco County Housing Authority</a:t>
            </a:r>
          </a:p>
          <a:p>
            <a:r>
              <a:rPr lang="en-US" dirty="0"/>
              <a:t>Proposed using the local university – University of South Florida</a:t>
            </a:r>
          </a:p>
          <a:p>
            <a:r>
              <a:rPr lang="en-US" dirty="0"/>
              <a:t>Students in an affordable housing class did much of the research</a:t>
            </a:r>
          </a:p>
          <a:p>
            <a:r>
              <a:rPr lang="en-US" dirty="0"/>
              <a:t>County offered our resources and served as a liaison to the professor and students</a:t>
            </a:r>
          </a:p>
          <a:p>
            <a:endParaRPr lang="en-US" dirty="0"/>
          </a:p>
          <a:p>
            <a:pPr marL="0" indent="0">
              <a:buNone/>
            </a:pPr>
            <a:r>
              <a:rPr lang="en-US" dirty="0">
                <a:solidFill>
                  <a:schemeClr val="accent6"/>
                </a:solidFill>
              </a:rPr>
              <a:t>Lesson #1:  Affordable housing is too big of an issue to ‘go it alone’ in our communities. We need internal and external partners, advocates and people of influence. Don’t hesitate to use educational resources, even if YOU are the expert. Put your ego aside.</a:t>
            </a:r>
          </a:p>
        </p:txBody>
      </p:sp>
    </p:spTree>
    <p:extLst>
      <p:ext uri="{BB962C8B-B14F-4D97-AF65-F5344CB8AC3E}">
        <p14:creationId xmlns:p14="http://schemas.microsoft.com/office/powerpoint/2010/main" val="353501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8041B-C8D3-5245-762F-444744A90C41}"/>
              </a:ext>
            </a:extLst>
          </p:cNvPr>
          <p:cNvSpPr>
            <a:spLocks noGrp="1"/>
          </p:cNvSpPr>
          <p:nvPr>
            <p:ph type="title"/>
          </p:nvPr>
        </p:nvSpPr>
        <p:spPr/>
        <p:txBody>
          <a:bodyPr/>
          <a:lstStyle/>
          <a:p>
            <a:r>
              <a:rPr lang="en-US" dirty="0"/>
              <a:t>How to Present the Study – An Affordable Housing Workshop for the Board of County Commissioners </a:t>
            </a:r>
          </a:p>
        </p:txBody>
      </p:sp>
      <p:sp>
        <p:nvSpPr>
          <p:cNvPr id="3" name="Content Placeholder 2">
            <a:extLst>
              <a:ext uri="{FF2B5EF4-FFF2-40B4-BE49-F238E27FC236}">
                <a16:creationId xmlns:a16="http://schemas.microsoft.com/office/drawing/2014/main" id="{582EBF28-5F07-D66D-ED77-6CEF996EF0D5}"/>
              </a:ext>
            </a:extLst>
          </p:cNvPr>
          <p:cNvSpPr>
            <a:spLocks noGrp="1"/>
          </p:cNvSpPr>
          <p:nvPr>
            <p:ph idx="1"/>
          </p:nvPr>
        </p:nvSpPr>
        <p:spPr>
          <a:xfrm>
            <a:off x="609600" y="1669409"/>
            <a:ext cx="10972800" cy="4876800"/>
          </a:xfrm>
        </p:spPr>
        <p:txBody>
          <a:bodyPr/>
          <a:lstStyle/>
          <a:p>
            <a:r>
              <a:rPr lang="en-US" dirty="0"/>
              <a:t>Study included data on renters/homeowners that are cost burdened</a:t>
            </a:r>
          </a:p>
          <a:p>
            <a:r>
              <a:rPr lang="en-US" dirty="0"/>
              <a:t>HUD maps</a:t>
            </a:r>
          </a:p>
          <a:p>
            <a:r>
              <a:rPr lang="en-US" dirty="0"/>
              <a:t>Future analysis</a:t>
            </a:r>
          </a:p>
          <a:p>
            <a:r>
              <a:rPr lang="en-US" dirty="0"/>
              <a:t>What is an affordable rent? What occupations qualify as LMI?</a:t>
            </a:r>
          </a:p>
          <a:p>
            <a:r>
              <a:rPr lang="en-US" dirty="0"/>
              <a:t>Where is the most need in our County?</a:t>
            </a:r>
          </a:p>
          <a:p>
            <a:endParaRPr lang="en-US" dirty="0"/>
          </a:p>
          <a:p>
            <a:endParaRPr lang="en-US" dirty="0"/>
          </a:p>
          <a:p>
            <a:pPr marL="0" indent="0">
              <a:buNone/>
            </a:pPr>
            <a:r>
              <a:rPr lang="en-US" dirty="0"/>
              <a:t>Sounds like………………Our Consolidated Plan – more up to date and user friendly</a:t>
            </a:r>
          </a:p>
        </p:txBody>
      </p:sp>
      <p:pic>
        <p:nvPicPr>
          <p:cNvPr id="4" name="Picture 3" descr="Logo&#10;&#10;Description automatically generated">
            <a:extLst>
              <a:ext uri="{FF2B5EF4-FFF2-40B4-BE49-F238E27FC236}">
                <a16:creationId xmlns:a16="http://schemas.microsoft.com/office/drawing/2014/main" id="{21B0FD47-5C2C-1F9E-A313-01F1DBA1F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13" y="5754102"/>
            <a:ext cx="2123440" cy="802640"/>
          </a:xfrm>
          <a:prstGeom prst="rect">
            <a:avLst/>
          </a:prstGeom>
        </p:spPr>
      </p:pic>
    </p:spTree>
    <p:extLst>
      <p:ext uri="{BB962C8B-B14F-4D97-AF65-F5344CB8AC3E}">
        <p14:creationId xmlns:p14="http://schemas.microsoft.com/office/powerpoint/2010/main" val="310328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A49-BC22-0572-5B46-A3734865C3A9}"/>
              </a:ext>
            </a:extLst>
          </p:cNvPr>
          <p:cNvSpPr>
            <a:spLocks noGrp="1"/>
          </p:cNvSpPr>
          <p:nvPr>
            <p:ph type="title"/>
          </p:nvPr>
        </p:nvSpPr>
        <p:spPr/>
        <p:txBody>
          <a:bodyPr/>
          <a:lstStyle/>
          <a:p>
            <a:r>
              <a:rPr lang="en-US" dirty="0"/>
              <a:t>USF Recommendations </a:t>
            </a:r>
          </a:p>
        </p:txBody>
      </p:sp>
      <p:sp>
        <p:nvSpPr>
          <p:cNvPr id="3" name="Content Placeholder 2">
            <a:extLst>
              <a:ext uri="{FF2B5EF4-FFF2-40B4-BE49-F238E27FC236}">
                <a16:creationId xmlns:a16="http://schemas.microsoft.com/office/drawing/2014/main" id="{77FF6B1E-75A8-A495-1C20-AFF76F64688B}"/>
              </a:ext>
            </a:extLst>
          </p:cNvPr>
          <p:cNvSpPr>
            <a:spLocks noGrp="1"/>
          </p:cNvSpPr>
          <p:nvPr>
            <p:ph idx="1"/>
          </p:nvPr>
        </p:nvSpPr>
        <p:spPr>
          <a:xfrm>
            <a:off x="671118" y="1761688"/>
            <a:ext cx="9996881" cy="3036815"/>
          </a:xfrm>
        </p:spPr>
        <p:txBody>
          <a:bodyPr/>
          <a:lstStyle/>
          <a:p>
            <a:r>
              <a:rPr lang="en-US" dirty="0"/>
              <a:t>Preserve existing affordable stock</a:t>
            </a:r>
          </a:p>
          <a:p>
            <a:r>
              <a:rPr lang="en-US" dirty="0"/>
              <a:t>Help current residents afford housing</a:t>
            </a:r>
          </a:p>
          <a:p>
            <a:r>
              <a:rPr lang="en-US" dirty="0"/>
              <a:t>Build more housing</a:t>
            </a:r>
          </a:p>
          <a:p>
            <a:r>
              <a:rPr lang="en-US" dirty="0"/>
              <a:t>Use land strategically</a:t>
            </a:r>
          </a:p>
          <a:p>
            <a:r>
              <a:rPr lang="en-US" dirty="0"/>
              <a:t>Zone for housing production</a:t>
            </a:r>
          </a:p>
          <a:p>
            <a:r>
              <a:rPr lang="en-US" dirty="0"/>
              <a:t>Ensure sufficient capacity to carry out robust programs</a:t>
            </a:r>
          </a:p>
          <a:p>
            <a:pPr marL="0" indent="0">
              <a:buNone/>
            </a:pPr>
            <a:endParaRPr lang="en-US" dirty="0"/>
          </a:p>
        </p:txBody>
      </p:sp>
      <p:sp>
        <p:nvSpPr>
          <p:cNvPr id="4" name="TextBox 3">
            <a:extLst>
              <a:ext uri="{FF2B5EF4-FFF2-40B4-BE49-F238E27FC236}">
                <a16:creationId xmlns:a16="http://schemas.microsoft.com/office/drawing/2014/main" id="{F7EB3EB6-2FAA-9437-94BB-927A67DF1670}"/>
              </a:ext>
            </a:extLst>
          </p:cNvPr>
          <p:cNvSpPr txBox="1"/>
          <p:nvPr/>
        </p:nvSpPr>
        <p:spPr>
          <a:xfrm>
            <a:off x="864065" y="4941116"/>
            <a:ext cx="9202723" cy="830997"/>
          </a:xfrm>
          <a:prstGeom prst="rect">
            <a:avLst/>
          </a:prstGeom>
          <a:noFill/>
        </p:spPr>
        <p:txBody>
          <a:bodyPr wrap="square" rtlCol="0">
            <a:spAutoFit/>
          </a:bodyPr>
          <a:lstStyle/>
          <a:p>
            <a:r>
              <a:rPr lang="en-US" sz="2400" dirty="0">
                <a:solidFill>
                  <a:schemeClr val="accent6"/>
                </a:solidFill>
              </a:rPr>
              <a:t>Lesson #2 – There really isn’t any new strategies in the affordable housing world. Just get it done.  </a:t>
            </a:r>
          </a:p>
        </p:txBody>
      </p:sp>
      <p:pic>
        <p:nvPicPr>
          <p:cNvPr id="5" name="Picture 4" descr="Logo&#10;&#10;Description automatically generated">
            <a:extLst>
              <a:ext uri="{FF2B5EF4-FFF2-40B4-BE49-F238E27FC236}">
                <a16:creationId xmlns:a16="http://schemas.microsoft.com/office/drawing/2014/main" id="{47EA5459-41F9-8BA6-C1D3-E39C9BBC6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70" y="5812825"/>
            <a:ext cx="2123440" cy="802640"/>
          </a:xfrm>
          <a:prstGeom prst="rect">
            <a:avLst/>
          </a:prstGeom>
        </p:spPr>
      </p:pic>
    </p:spTree>
    <p:extLst>
      <p:ext uri="{BB962C8B-B14F-4D97-AF65-F5344CB8AC3E}">
        <p14:creationId xmlns:p14="http://schemas.microsoft.com/office/powerpoint/2010/main" val="389944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5A8A-CC57-B8D8-ED2F-831101FB4C4A}"/>
              </a:ext>
            </a:extLst>
          </p:cNvPr>
          <p:cNvSpPr>
            <a:spLocks noGrp="1"/>
          </p:cNvSpPr>
          <p:nvPr>
            <p:ph type="title"/>
          </p:nvPr>
        </p:nvSpPr>
        <p:spPr/>
        <p:txBody>
          <a:bodyPr/>
          <a:lstStyle/>
          <a:p>
            <a:r>
              <a:rPr lang="en-US" dirty="0"/>
              <a:t>Recommendations May Work For Your Community</a:t>
            </a:r>
          </a:p>
        </p:txBody>
      </p:sp>
      <p:sp>
        <p:nvSpPr>
          <p:cNvPr id="3" name="Content Placeholder 2">
            <a:extLst>
              <a:ext uri="{FF2B5EF4-FFF2-40B4-BE49-F238E27FC236}">
                <a16:creationId xmlns:a16="http://schemas.microsoft.com/office/drawing/2014/main" id="{BE03240E-089C-A8EC-FA6B-B6926D440856}"/>
              </a:ext>
            </a:extLst>
          </p:cNvPr>
          <p:cNvSpPr>
            <a:spLocks noGrp="1"/>
          </p:cNvSpPr>
          <p:nvPr>
            <p:ph idx="1"/>
          </p:nvPr>
        </p:nvSpPr>
        <p:spPr>
          <a:xfrm>
            <a:off x="394283" y="1627464"/>
            <a:ext cx="4823670" cy="4893578"/>
          </a:xfrm>
        </p:spPr>
        <p:style>
          <a:lnRef idx="2">
            <a:schemeClr val="accent6"/>
          </a:lnRef>
          <a:fillRef idx="1">
            <a:schemeClr val="lt1"/>
          </a:fillRef>
          <a:effectRef idx="0">
            <a:schemeClr val="accent6"/>
          </a:effectRef>
          <a:fontRef idx="minor">
            <a:schemeClr val="dk1"/>
          </a:fontRef>
        </p:style>
        <p:txBody>
          <a:bodyPr/>
          <a:lstStyle/>
          <a:p>
            <a:pPr marL="0" indent="0" algn="ctr">
              <a:buNone/>
            </a:pPr>
            <a:r>
              <a:rPr lang="en-US" dirty="0">
                <a:solidFill>
                  <a:schemeClr val="accent6"/>
                </a:solidFill>
              </a:rPr>
              <a:t>Preserve and Improve Existing Housing</a:t>
            </a:r>
          </a:p>
          <a:p>
            <a:r>
              <a:rPr lang="en-US" dirty="0">
                <a:solidFill>
                  <a:schemeClr val="tx1"/>
                </a:solidFill>
              </a:rPr>
              <a:t>Assess rehab needs of older housing stock</a:t>
            </a:r>
          </a:p>
          <a:p>
            <a:r>
              <a:rPr lang="en-US" dirty="0">
                <a:solidFill>
                  <a:schemeClr val="tx1"/>
                </a:solidFill>
              </a:rPr>
              <a:t>Expand programs to help homeowners in need</a:t>
            </a:r>
          </a:p>
          <a:p>
            <a:r>
              <a:rPr lang="en-US" dirty="0">
                <a:solidFill>
                  <a:schemeClr val="tx1"/>
                </a:solidFill>
              </a:rPr>
              <a:t>Preserve existing assisted housing </a:t>
            </a:r>
            <a:r>
              <a:rPr lang="en-US" dirty="0">
                <a:solidFill>
                  <a:schemeClr val="accent6"/>
                </a:solidFill>
              </a:rPr>
              <a:t> </a:t>
            </a:r>
          </a:p>
        </p:txBody>
      </p:sp>
      <p:sp>
        <p:nvSpPr>
          <p:cNvPr id="4" name="Content Placeholder 2">
            <a:extLst>
              <a:ext uri="{FF2B5EF4-FFF2-40B4-BE49-F238E27FC236}">
                <a16:creationId xmlns:a16="http://schemas.microsoft.com/office/drawing/2014/main" id="{14DC2B8C-4E24-7E6B-DC77-DCC348E3F30C}"/>
              </a:ext>
            </a:extLst>
          </p:cNvPr>
          <p:cNvSpPr txBox="1">
            <a:spLocks/>
          </p:cNvSpPr>
          <p:nvPr/>
        </p:nvSpPr>
        <p:spPr>
          <a:xfrm>
            <a:off x="6024694" y="1620473"/>
            <a:ext cx="4823670" cy="4893578"/>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182880" indent="-182880" algn="l" defTabSz="914400" rtl="0" eaLnBrk="1" latinLnBrk="0" hangingPunct="1">
              <a:spcBef>
                <a:spcPct val="20000"/>
              </a:spcBef>
              <a:buClr>
                <a:srgbClr val="DF7A00"/>
              </a:buClr>
              <a:buSzPct val="85000"/>
              <a:buFont typeface="Wingdings" panose="05000000000000000000" pitchFamily="2" charset="2"/>
              <a:buChar char="Ø"/>
              <a:defRPr sz="2400" kern="1200">
                <a:solidFill>
                  <a:srgbClr val="58595B"/>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rgbClr val="58595B"/>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400" kern="1200">
                <a:solidFill>
                  <a:srgbClr val="58595B"/>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400" kern="1200">
                <a:solidFill>
                  <a:srgbClr val="58595B"/>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400" kern="1200" baseline="0">
                <a:solidFill>
                  <a:srgbClr val="58595B"/>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Wingdings" panose="05000000000000000000" pitchFamily="2" charset="2"/>
              <a:buNone/>
            </a:pPr>
            <a:r>
              <a:rPr lang="en-US" dirty="0">
                <a:solidFill>
                  <a:schemeClr val="accent6"/>
                </a:solidFill>
              </a:rPr>
              <a:t>Help Current Residents Afford Housing</a:t>
            </a:r>
          </a:p>
          <a:p>
            <a:r>
              <a:rPr lang="en-US" dirty="0">
                <a:solidFill>
                  <a:schemeClr val="accent1"/>
                </a:solidFill>
              </a:rPr>
              <a:t>Expand downpayment assistance programs as housing costs rise</a:t>
            </a:r>
          </a:p>
          <a:p>
            <a:r>
              <a:rPr lang="en-US" dirty="0">
                <a:solidFill>
                  <a:schemeClr val="accent1"/>
                </a:solidFill>
              </a:rPr>
              <a:t>Consider emergency rental funds for tenants to avoid homelessness </a:t>
            </a:r>
          </a:p>
        </p:txBody>
      </p:sp>
    </p:spTree>
    <p:extLst>
      <p:ext uri="{BB962C8B-B14F-4D97-AF65-F5344CB8AC3E}">
        <p14:creationId xmlns:p14="http://schemas.microsoft.com/office/powerpoint/2010/main" val="121418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1F77-0145-5F20-99B5-704982B4AB3A}"/>
              </a:ext>
            </a:extLst>
          </p:cNvPr>
          <p:cNvSpPr>
            <a:spLocks noGrp="1"/>
          </p:cNvSpPr>
          <p:nvPr>
            <p:ph type="title"/>
          </p:nvPr>
        </p:nvSpPr>
        <p:spPr/>
        <p:txBody>
          <a:bodyPr/>
          <a:lstStyle/>
          <a:p>
            <a:r>
              <a:rPr lang="en-US" dirty="0"/>
              <a:t>More Recommendations </a:t>
            </a:r>
          </a:p>
        </p:txBody>
      </p:sp>
      <p:sp>
        <p:nvSpPr>
          <p:cNvPr id="3" name="Content Placeholder 2">
            <a:extLst>
              <a:ext uri="{FF2B5EF4-FFF2-40B4-BE49-F238E27FC236}">
                <a16:creationId xmlns:a16="http://schemas.microsoft.com/office/drawing/2014/main" id="{EF5C94C1-843A-DA3F-1F58-46755FFF8424}"/>
              </a:ext>
            </a:extLst>
          </p:cNvPr>
          <p:cNvSpPr>
            <a:spLocks noGrp="1"/>
          </p:cNvSpPr>
          <p:nvPr>
            <p:ph idx="1"/>
          </p:nvPr>
        </p:nvSpPr>
        <p:spPr>
          <a:xfrm>
            <a:off x="290818" y="1560352"/>
            <a:ext cx="4004345" cy="4876800"/>
          </a:xfrm>
        </p:spPr>
        <p:style>
          <a:lnRef idx="2">
            <a:schemeClr val="accent6"/>
          </a:lnRef>
          <a:fillRef idx="1">
            <a:schemeClr val="lt1"/>
          </a:fillRef>
          <a:effectRef idx="0">
            <a:schemeClr val="accent6"/>
          </a:effectRef>
          <a:fontRef idx="minor">
            <a:schemeClr val="dk1"/>
          </a:fontRef>
        </p:style>
        <p:txBody>
          <a:bodyPr/>
          <a:lstStyle/>
          <a:p>
            <a:pPr marL="0" indent="0" algn="ctr">
              <a:buNone/>
            </a:pPr>
            <a:r>
              <a:rPr lang="en-US" dirty="0">
                <a:solidFill>
                  <a:schemeClr val="accent6"/>
                </a:solidFill>
              </a:rPr>
              <a:t>Build More Housing </a:t>
            </a:r>
          </a:p>
          <a:p>
            <a:r>
              <a:rPr lang="en-US" dirty="0">
                <a:solidFill>
                  <a:schemeClr val="tx1"/>
                </a:solidFill>
              </a:rPr>
              <a:t>Consider pilot program to permit Accessory Dwelling Units </a:t>
            </a:r>
          </a:p>
          <a:p>
            <a:r>
              <a:rPr lang="en-US" dirty="0">
                <a:solidFill>
                  <a:schemeClr val="tx1"/>
                </a:solidFill>
              </a:rPr>
              <a:t>Use grant funds to increase assisted housing stock</a:t>
            </a:r>
          </a:p>
          <a:p>
            <a:r>
              <a:rPr lang="en-US" dirty="0">
                <a:solidFill>
                  <a:schemeClr val="tx1"/>
                </a:solidFill>
              </a:rPr>
              <a:t>Use incentives (fee waivers, expedited permits, density bonuses) to encourage private market to build affordable</a:t>
            </a:r>
          </a:p>
        </p:txBody>
      </p:sp>
      <p:sp>
        <p:nvSpPr>
          <p:cNvPr id="5" name="TextBox 4">
            <a:extLst>
              <a:ext uri="{FF2B5EF4-FFF2-40B4-BE49-F238E27FC236}">
                <a16:creationId xmlns:a16="http://schemas.microsoft.com/office/drawing/2014/main" id="{CF1CBB16-CF3C-23F1-3502-C7FFEC6FF962}"/>
              </a:ext>
            </a:extLst>
          </p:cNvPr>
          <p:cNvSpPr txBox="1"/>
          <p:nvPr/>
        </p:nvSpPr>
        <p:spPr>
          <a:xfrm>
            <a:off x="4580389" y="511727"/>
            <a:ext cx="6040073" cy="270125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a:solidFill>
                  <a:schemeClr val="accent6"/>
                </a:solidFill>
              </a:rPr>
              <a:t>Use Land Strategically</a:t>
            </a:r>
          </a:p>
          <a:p>
            <a:pPr marL="342900" indent="-342900">
              <a:buFont typeface="Wingdings" panose="05000000000000000000" pitchFamily="2" charset="2"/>
              <a:buChar char="Ø"/>
            </a:pPr>
            <a:r>
              <a:rPr lang="en-US" sz="2400" dirty="0"/>
              <a:t>Identify surplus public land across jurisdictions and prioritize affordable housing development</a:t>
            </a:r>
          </a:p>
          <a:p>
            <a:pPr marL="342900" indent="-342900">
              <a:buFont typeface="Wingdings" panose="05000000000000000000" pitchFamily="2" charset="2"/>
              <a:buChar char="Ø"/>
            </a:pPr>
            <a:r>
              <a:rPr lang="en-US" sz="2400" dirty="0"/>
              <a:t>Consider land banks or land trusts to ensure continued affordability</a:t>
            </a:r>
          </a:p>
          <a:p>
            <a:pPr marL="342900" indent="-342900">
              <a:buFont typeface="Wingdings" panose="05000000000000000000" pitchFamily="2" charset="2"/>
              <a:buChar char="Ø"/>
            </a:pPr>
            <a:endParaRPr lang="en-US" sz="2400" dirty="0">
              <a:solidFill>
                <a:schemeClr val="accent6"/>
              </a:solidFill>
            </a:endParaRPr>
          </a:p>
        </p:txBody>
      </p:sp>
      <p:sp>
        <p:nvSpPr>
          <p:cNvPr id="6" name="TextBox 5">
            <a:extLst>
              <a:ext uri="{FF2B5EF4-FFF2-40B4-BE49-F238E27FC236}">
                <a16:creationId xmlns:a16="http://schemas.microsoft.com/office/drawing/2014/main" id="{93C00427-4FEE-99C8-0565-CA0D056FDD8E}"/>
              </a:ext>
            </a:extLst>
          </p:cNvPr>
          <p:cNvSpPr txBox="1"/>
          <p:nvPr/>
        </p:nvSpPr>
        <p:spPr>
          <a:xfrm>
            <a:off x="5503178" y="3332623"/>
            <a:ext cx="6434356"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a:solidFill>
                  <a:schemeClr val="accent6"/>
                </a:solidFill>
              </a:rPr>
              <a:t>Zone for Housing Production </a:t>
            </a:r>
          </a:p>
          <a:p>
            <a:pPr marL="342900" indent="-342900">
              <a:buFont typeface="Wingdings" panose="05000000000000000000" pitchFamily="2" charset="2"/>
              <a:buChar char="Ø"/>
            </a:pPr>
            <a:r>
              <a:rPr lang="en-US" sz="2400" dirty="0"/>
              <a:t>Consider ‘gentle density’ changes in single family neighborhoods (ADUs, duplexes, triplexes</a:t>
            </a:r>
          </a:p>
          <a:p>
            <a:pPr marL="342900" indent="-342900">
              <a:buFont typeface="Wingdings" panose="05000000000000000000" pitchFamily="2" charset="2"/>
              <a:buChar char="Ø"/>
            </a:pPr>
            <a:r>
              <a:rPr lang="en-US" sz="2400" dirty="0"/>
              <a:t>Zone multifamily homes near transportation and jobs</a:t>
            </a:r>
          </a:p>
          <a:p>
            <a:pPr marL="342900" indent="-342900">
              <a:buFont typeface="Wingdings" panose="05000000000000000000" pitchFamily="2" charset="2"/>
              <a:buChar char="Ø"/>
            </a:pPr>
            <a:r>
              <a:rPr lang="en-US" sz="2400" dirty="0"/>
              <a:t>Leverage density bonuses or overlay districts to encourage more affordable housing construction</a:t>
            </a:r>
          </a:p>
        </p:txBody>
      </p:sp>
    </p:spTree>
    <p:extLst>
      <p:ext uri="{BB962C8B-B14F-4D97-AF65-F5344CB8AC3E}">
        <p14:creationId xmlns:p14="http://schemas.microsoft.com/office/powerpoint/2010/main" val="4279831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2663-6A13-AC84-7730-943285743568}"/>
              </a:ext>
            </a:extLst>
          </p:cNvPr>
          <p:cNvSpPr>
            <a:spLocks noGrp="1"/>
          </p:cNvSpPr>
          <p:nvPr>
            <p:ph type="title"/>
          </p:nvPr>
        </p:nvSpPr>
        <p:spPr/>
        <p:txBody>
          <a:bodyPr/>
          <a:lstStyle/>
          <a:p>
            <a:r>
              <a:rPr lang="en-US" dirty="0"/>
              <a:t>To increase affordable housing:</a:t>
            </a:r>
          </a:p>
        </p:txBody>
      </p:sp>
      <p:sp>
        <p:nvSpPr>
          <p:cNvPr id="3" name="Content Placeholder 2">
            <a:extLst>
              <a:ext uri="{FF2B5EF4-FFF2-40B4-BE49-F238E27FC236}">
                <a16:creationId xmlns:a16="http://schemas.microsoft.com/office/drawing/2014/main" id="{E664BA3E-DABE-A6F6-61FD-897DCCBF31AE}"/>
              </a:ext>
            </a:extLst>
          </p:cNvPr>
          <p:cNvSpPr>
            <a:spLocks noGrp="1"/>
          </p:cNvSpPr>
          <p:nvPr>
            <p:ph idx="1"/>
          </p:nvPr>
        </p:nvSpPr>
        <p:spPr>
          <a:xfrm>
            <a:off x="755009" y="1686187"/>
            <a:ext cx="10827390" cy="3305263"/>
          </a:xfrm>
        </p:spPr>
        <p:txBody>
          <a:bodyPr>
            <a:normAutofit/>
          </a:bodyPr>
          <a:lstStyle/>
          <a:p>
            <a:r>
              <a:rPr lang="en-US" dirty="0"/>
              <a:t>We need more than our HUD or State programs</a:t>
            </a:r>
          </a:p>
          <a:p>
            <a:r>
              <a:rPr lang="en-US" dirty="0"/>
              <a:t>We need:</a:t>
            </a:r>
          </a:p>
          <a:p>
            <a:pPr lvl="1"/>
            <a:r>
              <a:rPr lang="en-US" dirty="0"/>
              <a:t>Non-profit and for-profit developers</a:t>
            </a:r>
          </a:p>
          <a:p>
            <a:pPr lvl="1"/>
            <a:r>
              <a:rPr lang="en-US" dirty="0"/>
              <a:t>Additional funds (bonds, tax credits, construction loans)</a:t>
            </a:r>
          </a:p>
          <a:p>
            <a:pPr lvl="1"/>
            <a:r>
              <a:rPr lang="en-US" dirty="0"/>
              <a:t>Zoning changes</a:t>
            </a:r>
          </a:p>
          <a:p>
            <a:pPr lvl="1"/>
            <a:r>
              <a:rPr lang="en-US" dirty="0"/>
              <a:t>Fee Waivers</a:t>
            </a:r>
          </a:p>
          <a:p>
            <a:pPr lvl="1"/>
            <a:r>
              <a:rPr lang="en-US" dirty="0"/>
              <a:t>Government concessions </a:t>
            </a:r>
          </a:p>
          <a:p>
            <a:pPr lvl="1"/>
            <a:endParaRPr lang="en-US" dirty="0"/>
          </a:p>
          <a:p>
            <a:pPr lvl="1"/>
            <a:endParaRPr lang="en-US" dirty="0"/>
          </a:p>
          <a:p>
            <a:pPr marL="274320" lvl="1" indent="0">
              <a:buNone/>
            </a:pPr>
            <a:endParaRPr lang="en-US" dirty="0"/>
          </a:p>
        </p:txBody>
      </p:sp>
      <p:sp>
        <p:nvSpPr>
          <p:cNvPr id="5" name="TextBox 4">
            <a:extLst>
              <a:ext uri="{FF2B5EF4-FFF2-40B4-BE49-F238E27FC236}">
                <a16:creationId xmlns:a16="http://schemas.microsoft.com/office/drawing/2014/main" id="{673E8C90-D606-4A23-C4BE-F21911326C75}"/>
              </a:ext>
            </a:extLst>
          </p:cNvPr>
          <p:cNvSpPr txBox="1"/>
          <p:nvPr/>
        </p:nvSpPr>
        <p:spPr>
          <a:xfrm>
            <a:off x="973124" y="5025006"/>
            <a:ext cx="9437614" cy="830997"/>
          </a:xfrm>
          <a:prstGeom prst="rect">
            <a:avLst/>
          </a:prstGeom>
          <a:noFill/>
        </p:spPr>
        <p:txBody>
          <a:bodyPr wrap="square" rtlCol="0">
            <a:spAutoFit/>
          </a:bodyPr>
          <a:lstStyle/>
          <a:p>
            <a:r>
              <a:rPr lang="en-US" sz="2400" dirty="0">
                <a:solidFill>
                  <a:schemeClr val="accent6"/>
                </a:solidFill>
              </a:rPr>
              <a:t>Lesson #3 – If you want to move the needle on affordable housing in your community, you need more than your own programs. </a:t>
            </a:r>
          </a:p>
        </p:txBody>
      </p:sp>
      <p:pic>
        <p:nvPicPr>
          <p:cNvPr id="6" name="Picture 5" descr="Logo&#10;&#10;Description automatically generated">
            <a:extLst>
              <a:ext uri="{FF2B5EF4-FFF2-40B4-BE49-F238E27FC236}">
                <a16:creationId xmlns:a16="http://schemas.microsoft.com/office/drawing/2014/main" id="{B8944591-621D-86C2-270F-D99DD97D8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91" y="5863159"/>
            <a:ext cx="2123440" cy="802640"/>
          </a:xfrm>
          <a:prstGeom prst="rect">
            <a:avLst/>
          </a:prstGeom>
        </p:spPr>
      </p:pic>
    </p:spTree>
    <p:extLst>
      <p:ext uri="{BB962C8B-B14F-4D97-AF65-F5344CB8AC3E}">
        <p14:creationId xmlns:p14="http://schemas.microsoft.com/office/powerpoint/2010/main" val="1858301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Template - OSVP-Arial24">
  <a:themeElements>
    <a:clrScheme name="OSVP Colors">
      <a:dk1>
        <a:srgbClr val="58595B"/>
      </a:dk1>
      <a:lt1>
        <a:srgbClr val="F8F8F8"/>
      </a:lt1>
      <a:dk2>
        <a:srgbClr val="F8F8F8"/>
      </a:dk2>
      <a:lt2>
        <a:srgbClr val="F3F2DC"/>
      </a:lt2>
      <a:accent1>
        <a:srgbClr val="58595B"/>
      </a:accent1>
      <a:accent2>
        <a:srgbClr val="002395"/>
      </a:accent2>
      <a:accent3>
        <a:srgbClr val="69961A"/>
      </a:accent3>
      <a:accent4>
        <a:srgbClr val="F2BC49"/>
      </a:accent4>
      <a:accent5>
        <a:srgbClr val="808DA0"/>
      </a:accent5>
      <a:accent6>
        <a:srgbClr val="DF7A0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OSVP">
  <a:themeElements>
    <a:clrScheme name="OSVP Colors">
      <a:dk1>
        <a:srgbClr val="58595B"/>
      </a:dk1>
      <a:lt1>
        <a:srgbClr val="F8F8F8"/>
      </a:lt1>
      <a:dk2>
        <a:srgbClr val="F8F8F8"/>
      </a:dk2>
      <a:lt2>
        <a:srgbClr val="F3F2DC"/>
      </a:lt2>
      <a:accent1>
        <a:srgbClr val="58595B"/>
      </a:accent1>
      <a:accent2>
        <a:srgbClr val="002395"/>
      </a:accent2>
      <a:accent3>
        <a:srgbClr val="69961A"/>
      </a:accent3>
      <a:accent4>
        <a:srgbClr val="F2BC49"/>
      </a:accent4>
      <a:accent5>
        <a:srgbClr val="808DA0"/>
      </a:accent5>
      <a:accent6>
        <a:srgbClr val="DF7A0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1057</Words>
  <Application>Microsoft Office PowerPoint</Application>
  <PresentationFormat>Widescreen</PresentationFormat>
  <Paragraphs>151</Paragraphs>
  <Slides>15</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Arial Body</vt:lpstr>
      <vt:lpstr>Calibri</vt:lpstr>
      <vt:lpstr>Myriad Pro</vt:lpstr>
      <vt:lpstr>Tw Cen MT</vt:lpstr>
      <vt:lpstr>Wingdings</vt:lpstr>
      <vt:lpstr>PPT Template - OSVP-Arial24</vt:lpstr>
      <vt:lpstr>1_OSVP</vt:lpstr>
      <vt:lpstr>2_Office Theme</vt:lpstr>
      <vt:lpstr>Affordable housing Initiatives</vt:lpstr>
      <vt:lpstr>About Pasco County, FL</vt:lpstr>
      <vt:lpstr>What’s all this about affordable housing?</vt:lpstr>
      <vt:lpstr>How We Took Action in Pasco County</vt:lpstr>
      <vt:lpstr>How to Present the Study – An Affordable Housing Workshop for the Board of County Commissioners </vt:lpstr>
      <vt:lpstr>USF Recommendations </vt:lpstr>
      <vt:lpstr>Recommendations May Work For Your Community</vt:lpstr>
      <vt:lpstr>More Recommendations </vt:lpstr>
      <vt:lpstr>To increase affordable housing:</vt:lpstr>
      <vt:lpstr>Staff Recommended Initial Strategies To Increase Supply of Affordable Housing</vt:lpstr>
      <vt:lpstr>Staff Recommended Initial Strategies To Increase Supply of Affordable Housing</vt:lpstr>
      <vt:lpstr>Choosing What To Bring Forward</vt:lpstr>
      <vt:lpstr>How much can Pasco County Employees afford to pay for housing each month? (30% of Gross Income) Who qualifies for affordable housing?</vt:lpstr>
      <vt:lpstr>Lesson # 5</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housing Initiatives</dc:title>
  <dc:creator>Marcy A. Esbjerg</dc:creator>
  <cp:lastModifiedBy>Marcy A. Esbjerg</cp:lastModifiedBy>
  <cp:revision>8</cp:revision>
  <dcterms:created xsi:type="dcterms:W3CDTF">2024-06-07T20:34:58Z</dcterms:created>
  <dcterms:modified xsi:type="dcterms:W3CDTF">2024-06-08T17:56:37Z</dcterms:modified>
</cp:coreProperties>
</file>